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7"/>
  </p:handoutMasterIdLst>
  <p:sldIdLst>
    <p:sldId id="357" r:id="rId3"/>
    <p:sldId id="723" r:id="rId5"/>
    <p:sldId id="738" r:id="rId6"/>
    <p:sldId id="727" r:id="rId7"/>
    <p:sldId id="755" r:id="rId8"/>
    <p:sldId id="756" r:id="rId9"/>
    <p:sldId id="757" r:id="rId10"/>
    <p:sldId id="758" r:id="rId11"/>
    <p:sldId id="759" r:id="rId12"/>
    <p:sldId id="724" r:id="rId13"/>
    <p:sldId id="726" r:id="rId14"/>
    <p:sldId id="725" r:id="rId15"/>
    <p:sldId id="716" r:id="rId16"/>
    <p:sldId id="712" r:id="rId17"/>
    <p:sldId id="722" r:id="rId18"/>
    <p:sldId id="714" r:id="rId19"/>
    <p:sldId id="713" r:id="rId20"/>
    <p:sldId id="715" r:id="rId21"/>
    <p:sldId id="739" r:id="rId22"/>
    <p:sldId id="740" r:id="rId23"/>
    <p:sldId id="742" r:id="rId24"/>
    <p:sldId id="743" r:id="rId25"/>
    <p:sldId id="495" r:id="rId26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邱杰" initials="邱杰" lastIdx="1" clrIdx="0"/>
  <p:cmAuthor id="2" name="dell" initials="d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2FDB2607-1784-4EEB-B798-7EB5836EED8A}">
        <p14:showMediaCtrls xmlns:p14="http://schemas.microsoft.com/office/powerpoint/2010/main" val="1"/>
      </p:ext>
    </p:extLst>
  </p:showPr>
  <p:clrMru>
    <a:srgbClr val="CCECFF"/>
    <a:srgbClr val="FFFFCC"/>
    <a:srgbClr val="336600"/>
    <a:srgbClr val="996633"/>
    <a:srgbClr val="663300"/>
    <a:srgbClr val="FFFF7B"/>
    <a:srgbClr val="000099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2786"/>
    <p:restoredTop sz="83487"/>
  </p:normalViewPr>
  <p:slideViewPr>
    <p:cSldViewPr showGuides="1">
      <p:cViewPr>
        <p:scale>
          <a:sx n="70" d="100"/>
          <a:sy n="70" d="100"/>
        </p:scale>
        <p:origin x="-4698" y="-15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commentAuthors" Target="commentAuthors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/>
              <a:t>《植物基因组学》配套PPT，樊龙江主编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zh-CN" altLang="en-US"/>
              <a:t>《植物基因组学》配套PPT，樊龙江主编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《植物基因组学》配套PPT，樊龙江主编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3972" name="Rectangle 4"/>
          <p:cNvSpPr>
            <a:spLocks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1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第二级</a:t>
            </a:r>
            <a:endParaRPr kumimoji="1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第三级</a:t>
            </a:r>
            <a:endParaRPr kumimoji="1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第四级</a:t>
            </a:r>
            <a:endParaRPr kumimoji="1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第五级</a:t>
            </a:r>
            <a:endParaRPr kumimoji="1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《植物基因组学》配套PPT，樊龙江主编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499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5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p>
            <a:pPr lvl="0"/>
            <a:r>
              <a:rPr lang="zh-CN" altLang="en-US" dirty="0"/>
              <a:t>应用部分根据情况决定是否讲解</a:t>
            </a:r>
            <a:endParaRPr lang="zh-CN" altLang="en-US" dirty="0"/>
          </a:p>
        </p:txBody>
      </p:sp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《植物基因组学》配套PPT，樊龙江主编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《植物基因组学》配套PPT，樊龙江主编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《植物基因组学》配套PPT，樊龙江主编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《植物基因组学》配套PPT，樊龙江主编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《植物基因组学》配套PPT，樊龙江主编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《植物基因组学》配套PPT，樊龙江主编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《植物基因组学》配套PPT，樊龙江主编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《植物基因组学》配套PPT，樊龙江主编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《植物基因组学》配套PPT，樊龙江主编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《植物基因组学》配套PPT，樊龙江主编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《植物基因组学》配套PPT，樊龙江主编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《植物基因组学》配套PPT，樊龙江主编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《植物基因组学》配套PPT，樊龙江主编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《植物基因组学》配套PPT，樊龙江主编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《植物基因组学》配套PPT，樊龙江主编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《植物基因组学》配套PPT，樊龙江主编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《植物基因组学》配套PPT，樊龙江主编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《植物基因组学》配套PPT，樊龙江主编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《植物基因组学》配套PPT，樊龙江主编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《植物基因组学》配套PPT，樊龙江主编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《植物基因组学》配套PPT，樊龙江主编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《植物基因组学》配套PPT，樊龙江主编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《植物基因组学》配套PPT，樊龙江主编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《植物基因组学》配套PPT，樊龙江主编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《植物基因组学》配套PPT，樊龙江主编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《植物基因组学》配套PPT，樊龙江主编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《植物基因组学》配套PPT，樊龙江主编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《植物基因组学》配套PPT，樊龙江主编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《植物基因组学》配套PPT，樊龙江主编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《植物基因组学》配套PPT，樊龙江主编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《植物基因组学》配套PPT，樊龙江主编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《植物基因组学》配套PPT，樊龙江主编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《植物基因组学》配套PPT，樊龙江主编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《植物基因组学》配套PPT，樊龙江主编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《植物基因组学》配套PPT，樊龙江主编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《植物基因组学》配套PPT，樊龙江主编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/>
              <a:t>1</a:t>
            </a:r>
            <a:r>
              <a:rPr lang="zh-CN" altLang="en-US"/>
              <a:t>万左右的主要是藻类植物</a:t>
            </a:r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《植物基因组学》配套PPT，樊龙江主编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《植物基因组学》配套PPT，樊龙江主编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《植物基因组学》配套PPT，樊龙江主编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《植物基因组学》配套PPT，樊龙江主编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《植物基因组学》配套PPT，樊龙江主编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《植物基因组学》配套PPT，樊龙江主编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《植物基因组学》配套PPT，樊龙江主编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《植物基因组学》配套PPT，樊龙江主编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《植物基因组学》配套PPT，樊龙江主编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《植物基因组学》配套PPT，樊龙江主编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9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2056" name="Group 2"/>
            <p:cNvGrpSpPr/>
            <p:nvPr userDrawn="1"/>
          </p:nvGrpSpPr>
          <p:grpSpPr>
            <a:xfrm>
              <a:off x="0" y="0"/>
              <a:ext cx="5568" cy="4320"/>
              <a:chOff x="0" y="0"/>
              <a:chExt cx="5568" cy="4320"/>
            </a:xfrm>
          </p:grpSpPr>
          <p:grpSp>
            <p:nvGrpSpPr>
              <p:cNvPr id="2060" name="Group 3"/>
              <p:cNvGrpSpPr/>
              <p:nvPr userDrawn="1"/>
            </p:nvGrpSpPr>
            <p:grpSpPr>
              <a:xfrm>
                <a:off x="0" y="0"/>
                <a:ext cx="3216" cy="3072"/>
                <a:chOff x="0" y="0"/>
                <a:chExt cx="2928" cy="2784"/>
              </a:xfrm>
            </p:grpSpPr>
            <p:sp>
              <p:nvSpPr>
                <p:cNvPr id="2073" name="Oval 4"/>
                <p:cNvSpPr/>
                <p:nvPr userDrawn="1"/>
              </p:nvSpPr>
              <p:spPr>
                <a:xfrm>
                  <a:off x="0" y="0"/>
                  <a:ext cx="2928" cy="2784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accent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pPr lvl="0" eaLnBrk="1" hangingPunct="1"/>
                  <a:endParaRPr lang="zh-C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74" name="Oval 5"/>
                <p:cNvSpPr/>
                <p:nvPr userDrawn="1"/>
              </p:nvSpPr>
              <p:spPr>
                <a:xfrm>
                  <a:off x="240" y="240"/>
                  <a:ext cx="2445" cy="2304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accent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pPr lvl="0" eaLnBrk="1" hangingPunct="1"/>
                  <a:endParaRPr lang="zh-C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75" name="Oval 6"/>
                <p:cNvSpPr/>
                <p:nvPr userDrawn="1"/>
              </p:nvSpPr>
              <p:spPr>
                <a:xfrm>
                  <a:off x="480" y="480"/>
                  <a:ext cx="1968" cy="1822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accent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pPr lvl="0" eaLnBrk="1" hangingPunct="1"/>
                  <a:endParaRPr lang="zh-C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76" name="Oval 7"/>
                <p:cNvSpPr/>
                <p:nvPr userDrawn="1"/>
              </p:nvSpPr>
              <p:spPr>
                <a:xfrm>
                  <a:off x="720" y="720"/>
                  <a:ext cx="1488" cy="1349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accent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pPr lvl="0" eaLnBrk="1" hangingPunct="1"/>
                  <a:endParaRPr lang="zh-C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77" name="Oval 8"/>
                <p:cNvSpPr/>
                <p:nvPr userDrawn="1"/>
              </p:nvSpPr>
              <p:spPr>
                <a:xfrm>
                  <a:off x="912" y="912"/>
                  <a:ext cx="1103" cy="962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accent1"/>
                  </a:solidFill>
                  <a:prstDash val="sysDot"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pPr lvl="0" eaLnBrk="1" hangingPunct="1"/>
                  <a:endParaRPr lang="zh-C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061" name="Group 9"/>
              <p:cNvGrpSpPr/>
              <p:nvPr userDrawn="1"/>
            </p:nvGrpSpPr>
            <p:grpSpPr>
              <a:xfrm>
                <a:off x="2016" y="2016"/>
                <a:ext cx="2448" cy="2304"/>
                <a:chOff x="0" y="0"/>
                <a:chExt cx="2928" cy="2784"/>
              </a:xfrm>
            </p:grpSpPr>
            <p:sp>
              <p:nvSpPr>
                <p:cNvPr id="2068" name="Oval 10"/>
                <p:cNvSpPr/>
                <p:nvPr userDrawn="1"/>
              </p:nvSpPr>
              <p:spPr>
                <a:xfrm>
                  <a:off x="0" y="0"/>
                  <a:ext cx="2928" cy="2784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accent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pPr lvl="0" eaLnBrk="1" hangingPunct="1"/>
                  <a:endParaRPr lang="zh-C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" name="Oval 11"/>
                <p:cNvSpPr/>
                <p:nvPr userDrawn="1"/>
              </p:nvSpPr>
              <p:spPr>
                <a:xfrm>
                  <a:off x="240" y="240"/>
                  <a:ext cx="2447" cy="2303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accent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pPr lvl="0" eaLnBrk="1" hangingPunct="1"/>
                  <a:endParaRPr lang="zh-C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" name="Oval 12"/>
                <p:cNvSpPr/>
                <p:nvPr userDrawn="1"/>
              </p:nvSpPr>
              <p:spPr>
                <a:xfrm>
                  <a:off x="480" y="480"/>
                  <a:ext cx="1970" cy="1826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accent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pPr lvl="0" eaLnBrk="1" hangingPunct="1"/>
                  <a:endParaRPr lang="zh-C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71" name="Oval 13"/>
                <p:cNvSpPr/>
                <p:nvPr userDrawn="1"/>
              </p:nvSpPr>
              <p:spPr>
                <a:xfrm>
                  <a:off x="720" y="720"/>
                  <a:ext cx="1488" cy="1344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accent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pPr lvl="0" eaLnBrk="1" hangingPunct="1"/>
                  <a:endParaRPr lang="zh-C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72" name="Oval 14"/>
                <p:cNvSpPr/>
                <p:nvPr userDrawn="1"/>
              </p:nvSpPr>
              <p:spPr>
                <a:xfrm>
                  <a:off x="911" y="912"/>
                  <a:ext cx="1105" cy="958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accent1"/>
                  </a:solidFill>
                  <a:prstDash val="sysDot"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pPr lvl="0" eaLnBrk="1" hangingPunct="1"/>
                  <a:endParaRPr lang="zh-C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062" name="Group 15"/>
              <p:cNvGrpSpPr/>
              <p:nvPr userDrawn="1"/>
            </p:nvGrpSpPr>
            <p:grpSpPr>
              <a:xfrm>
                <a:off x="2832" y="96"/>
                <a:ext cx="2736" cy="2592"/>
                <a:chOff x="0" y="0"/>
                <a:chExt cx="2928" cy="2784"/>
              </a:xfrm>
            </p:grpSpPr>
            <p:sp>
              <p:nvSpPr>
                <p:cNvPr id="2063" name="Oval 16"/>
                <p:cNvSpPr/>
                <p:nvPr userDrawn="1"/>
              </p:nvSpPr>
              <p:spPr>
                <a:xfrm>
                  <a:off x="0" y="0"/>
                  <a:ext cx="2928" cy="2784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accent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pPr lvl="0" eaLnBrk="1" hangingPunct="1"/>
                  <a:endParaRPr lang="zh-C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64" name="Oval 17"/>
                <p:cNvSpPr/>
                <p:nvPr userDrawn="1"/>
              </p:nvSpPr>
              <p:spPr>
                <a:xfrm>
                  <a:off x="240" y="240"/>
                  <a:ext cx="2452" cy="2305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accent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pPr lvl="0" eaLnBrk="1" hangingPunct="1"/>
                  <a:endParaRPr lang="zh-C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65" name="Oval 18"/>
                <p:cNvSpPr/>
                <p:nvPr userDrawn="1"/>
              </p:nvSpPr>
              <p:spPr>
                <a:xfrm>
                  <a:off x="481" y="480"/>
                  <a:ext cx="1967" cy="1824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accent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pPr lvl="0" eaLnBrk="1" hangingPunct="1"/>
                  <a:endParaRPr lang="zh-C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66" name="Oval 19"/>
                <p:cNvSpPr/>
                <p:nvPr userDrawn="1"/>
              </p:nvSpPr>
              <p:spPr>
                <a:xfrm>
                  <a:off x="720" y="720"/>
                  <a:ext cx="1488" cy="1347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accent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pPr lvl="0" eaLnBrk="1" hangingPunct="1"/>
                  <a:endParaRPr lang="zh-C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67" name="Oval 20"/>
                <p:cNvSpPr/>
                <p:nvPr userDrawn="1"/>
              </p:nvSpPr>
              <p:spPr>
                <a:xfrm>
                  <a:off x="912" y="912"/>
                  <a:ext cx="1104" cy="960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accent1"/>
                  </a:solidFill>
                  <a:prstDash val="sysDot"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pPr lvl="0" eaLnBrk="1" hangingPunct="1"/>
                  <a:endParaRPr lang="zh-CN" altLang="en-US" dirty="0">
                    <a:latin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2057" name="Line 26"/>
            <p:cNvSpPr/>
            <p:nvPr userDrawn="1"/>
          </p:nvSpPr>
          <p:spPr>
            <a:xfrm flipH="1">
              <a:off x="0" y="1536"/>
              <a:ext cx="1584" cy="2160"/>
            </a:xfrm>
            <a:prstGeom prst="line">
              <a:avLst/>
            </a:prstGeom>
            <a:ln w="9525" cap="flat" cmpd="sng">
              <a:solidFill>
                <a:schemeClr val="accent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2058" name="Line 27"/>
            <p:cNvSpPr/>
            <p:nvPr userDrawn="1"/>
          </p:nvSpPr>
          <p:spPr>
            <a:xfrm>
              <a:off x="4176" y="1392"/>
              <a:ext cx="1584" cy="1728"/>
            </a:xfrm>
            <a:prstGeom prst="line">
              <a:avLst/>
            </a:prstGeom>
            <a:ln w="9525" cap="flat" cmpd="sng">
              <a:solidFill>
                <a:schemeClr val="accent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2059" name="Line 28"/>
            <p:cNvSpPr/>
            <p:nvPr userDrawn="1"/>
          </p:nvSpPr>
          <p:spPr>
            <a:xfrm flipV="1">
              <a:off x="3216" y="0"/>
              <a:ext cx="240" cy="3120"/>
            </a:xfrm>
            <a:prstGeom prst="line">
              <a:avLst/>
            </a:prstGeom>
            <a:ln w="9525" cap="flat" cmpd="sng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2069" name="Rectangle 2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70" name="Rectangle 2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0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b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0000"/>
              <a:buFontTx/>
              <a:buChar char="•"/>
              <a:defRPr/>
            </a:pPr>
            <a:endParaRPr kumimoji="1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0000"/>
              <a:buFontTx/>
              <a:buNone/>
              <a:defRPr/>
            </a:pPr>
            <a:endParaRPr kumimoji="1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/>
      <p:grpSp>
        <p:nvGrpSpPr>
          <p:cNvPr id="1026" name="Group 25"/>
          <p:cNvGrpSpPr/>
          <p:nvPr/>
        </p:nvGrpSpPr>
        <p:grpSpPr>
          <a:xfrm>
            <a:off x="0" y="0"/>
            <a:ext cx="8839200" cy="6858000"/>
            <a:chOff x="0" y="0"/>
            <a:chExt cx="5568" cy="4320"/>
          </a:xfrm>
        </p:grpSpPr>
        <p:grpSp>
          <p:nvGrpSpPr>
            <p:cNvPr id="1032" name="Group 12"/>
            <p:cNvGrpSpPr/>
            <p:nvPr userDrawn="1"/>
          </p:nvGrpSpPr>
          <p:grpSpPr>
            <a:xfrm>
              <a:off x="0" y="0"/>
              <a:ext cx="3216" cy="3072"/>
              <a:chOff x="0" y="0"/>
              <a:chExt cx="2928" cy="2784"/>
            </a:xfrm>
          </p:grpSpPr>
          <p:sp>
            <p:nvSpPr>
              <p:cNvPr id="1045" name="Oval 7"/>
              <p:cNvSpPr/>
              <p:nvPr userDrawn="1"/>
            </p:nvSpPr>
            <p:spPr>
              <a:xfrm>
                <a:off x="0" y="0"/>
                <a:ext cx="2928" cy="2784"/>
              </a:xfrm>
              <a:prstGeom prst="ellipse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lvl="0" eaLnBrk="1" hangingPunct="1"/>
                <a:endParaRPr lang="zh-C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6" name="Oval 8"/>
              <p:cNvSpPr/>
              <p:nvPr userDrawn="1"/>
            </p:nvSpPr>
            <p:spPr>
              <a:xfrm>
                <a:off x="240" y="240"/>
                <a:ext cx="2445" cy="2304"/>
              </a:xfrm>
              <a:prstGeom prst="ellipse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lvl="0" eaLnBrk="1" hangingPunct="1"/>
                <a:endParaRPr lang="zh-C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7" name="Oval 9"/>
              <p:cNvSpPr/>
              <p:nvPr userDrawn="1"/>
            </p:nvSpPr>
            <p:spPr>
              <a:xfrm>
                <a:off x="480" y="480"/>
                <a:ext cx="1968" cy="1822"/>
              </a:xfrm>
              <a:prstGeom prst="ellipse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lvl="0" eaLnBrk="1" hangingPunct="1"/>
                <a:endParaRPr lang="zh-C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8" name="Oval 10"/>
              <p:cNvSpPr/>
              <p:nvPr userDrawn="1"/>
            </p:nvSpPr>
            <p:spPr>
              <a:xfrm>
                <a:off x="720" y="720"/>
                <a:ext cx="1488" cy="1349"/>
              </a:xfrm>
              <a:prstGeom prst="ellipse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lvl="0" eaLnBrk="1" hangingPunct="1"/>
                <a:endParaRPr lang="zh-C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9" name="Oval 11"/>
              <p:cNvSpPr/>
              <p:nvPr userDrawn="1"/>
            </p:nvSpPr>
            <p:spPr>
              <a:xfrm>
                <a:off x="912" y="912"/>
                <a:ext cx="1103" cy="962"/>
              </a:xfrm>
              <a:prstGeom prst="ellipse">
                <a:avLst/>
              </a:prstGeom>
              <a:noFill/>
              <a:ln w="9525" cap="flat" cmpd="sng">
                <a:solidFill>
                  <a:schemeClr val="accent1"/>
                </a:solidFill>
                <a:prstDash val="sysDot"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lvl="0" eaLnBrk="1" hangingPunct="1"/>
                <a:endParaRPr lang="zh-CN" altLang="en-US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033" name="Group 13"/>
            <p:cNvGrpSpPr/>
            <p:nvPr userDrawn="1"/>
          </p:nvGrpSpPr>
          <p:grpSpPr>
            <a:xfrm>
              <a:off x="2016" y="2016"/>
              <a:ext cx="2448" cy="2304"/>
              <a:chOff x="0" y="0"/>
              <a:chExt cx="2928" cy="2784"/>
            </a:xfrm>
          </p:grpSpPr>
          <p:sp>
            <p:nvSpPr>
              <p:cNvPr id="1040" name="Oval 14"/>
              <p:cNvSpPr/>
              <p:nvPr userDrawn="1"/>
            </p:nvSpPr>
            <p:spPr>
              <a:xfrm>
                <a:off x="0" y="0"/>
                <a:ext cx="2928" cy="2784"/>
              </a:xfrm>
              <a:prstGeom prst="ellipse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lvl="0" eaLnBrk="1" hangingPunct="1"/>
                <a:endParaRPr lang="zh-C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1" name="Oval 15"/>
              <p:cNvSpPr/>
              <p:nvPr userDrawn="1"/>
            </p:nvSpPr>
            <p:spPr>
              <a:xfrm>
                <a:off x="240" y="240"/>
                <a:ext cx="2447" cy="2303"/>
              </a:xfrm>
              <a:prstGeom prst="ellipse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lvl="0" eaLnBrk="1" hangingPunct="1"/>
                <a:endParaRPr lang="zh-C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2" name="Oval 16"/>
              <p:cNvSpPr/>
              <p:nvPr userDrawn="1"/>
            </p:nvSpPr>
            <p:spPr>
              <a:xfrm>
                <a:off x="480" y="480"/>
                <a:ext cx="1970" cy="1826"/>
              </a:xfrm>
              <a:prstGeom prst="ellipse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lvl="0" eaLnBrk="1" hangingPunct="1"/>
                <a:endParaRPr lang="zh-C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3" name="Oval 17"/>
              <p:cNvSpPr/>
              <p:nvPr userDrawn="1"/>
            </p:nvSpPr>
            <p:spPr>
              <a:xfrm>
                <a:off x="720" y="720"/>
                <a:ext cx="1488" cy="1344"/>
              </a:xfrm>
              <a:prstGeom prst="ellipse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lvl="0" eaLnBrk="1" hangingPunct="1"/>
                <a:endParaRPr lang="zh-C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4" name="Oval 18"/>
              <p:cNvSpPr/>
              <p:nvPr userDrawn="1"/>
            </p:nvSpPr>
            <p:spPr>
              <a:xfrm>
                <a:off x="911" y="912"/>
                <a:ext cx="1105" cy="958"/>
              </a:xfrm>
              <a:prstGeom prst="ellipse">
                <a:avLst/>
              </a:prstGeom>
              <a:noFill/>
              <a:ln w="9525" cap="flat" cmpd="sng">
                <a:solidFill>
                  <a:schemeClr val="accent1"/>
                </a:solidFill>
                <a:prstDash val="sysDot"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lvl="0" eaLnBrk="1" hangingPunct="1"/>
                <a:endParaRPr lang="zh-CN" altLang="en-US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034" name="Group 19"/>
            <p:cNvGrpSpPr/>
            <p:nvPr userDrawn="1"/>
          </p:nvGrpSpPr>
          <p:grpSpPr>
            <a:xfrm>
              <a:off x="2832" y="96"/>
              <a:ext cx="2736" cy="2592"/>
              <a:chOff x="0" y="0"/>
              <a:chExt cx="2928" cy="2784"/>
            </a:xfrm>
          </p:grpSpPr>
          <p:sp>
            <p:nvSpPr>
              <p:cNvPr id="1035" name="Oval 20"/>
              <p:cNvSpPr/>
              <p:nvPr userDrawn="1"/>
            </p:nvSpPr>
            <p:spPr>
              <a:xfrm>
                <a:off x="0" y="0"/>
                <a:ext cx="2928" cy="2784"/>
              </a:xfrm>
              <a:prstGeom prst="ellipse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lvl="0" eaLnBrk="1" hangingPunct="1"/>
                <a:endParaRPr lang="zh-C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6" name="Oval 21"/>
              <p:cNvSpPr/>
              <p:nvPr userDrawn="1"/>
            </p:nvSpPr>
            <p:spPr>
              <a:xfrm>
                <a:off x="240" y="240"/>
                <a:ext cx="2452" cy="2305"/>
              </a:xfrm>
              <a:prstGeom prst="ellipse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lvl="0" eaLnBrk="1" hangingPunct="1"/>
                <a:endParaRPr lang="zh-C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7" name="Oval 22"/>
              <p:cNvSpPr/>
              <p:nvPr userDrawn="1"/>
            </p:nvSpPr>
            <p:spPr>
              <a:xfrm>
                <a:off x="481" y="480"/>
                <a:ext cx="1967" cy="1824"/>
              </a:xfrm>
              <a:prstGeom prst="ellipse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lvl="0" eaLnBrk="1" hangingPunct="1"/>
                <a:endParaRPr lang="zh-C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8" name="Oval 23"/>
              <p:cNvSpPr/>
              <p:nvPr userDrawn="1"/>
            </p:nvSpPr>
            <p:spPr>
              <a:xfrm>
                <a:off x="720" y="720"/>
                <a:ext cx="1488" cy="1347"/>
              </a:xfrm>
              <a:prstGeom prst="ellipse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lvl="0" eaLnBrk="1" hangingPunct="1"/>
                <a:endParaRPr lang="zh-C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9" name="Oval 24"/>
              <p:cNvSpPr/>
              <p:nvPr userDrawn="1"/>
            </p:nvSpPr>
            <p:spPr>
              <a:xfrm>
                <a:off x="912" y="912"/>
                <a:ext cx="1104" cy="960"/>
              </a:xfrm>
              <a:prstGeom prst="ellipse">
                <a:avLst/>
              </a:prstGeom>
              <a:noFill/>
              <a:ln w="9525" cap="flat" cmpd="sng">
                <a:solidFill>
                  <a:schemeClr val="accent1"/>
                </a:solidFill>
                <a:prstDash val="sysDot"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lvl="0" eaLnBrk="1" hangingPunct="1"/>
                <a:endParaRPr lang="zh-CN" altLang="en-US" dirty="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027" name="Rectang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8" name="Rectangle 3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kumimoji="0" sz="1400" b="1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kumimoji="0" sz="1400" b="1"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1"/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10000"/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Char char="•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1000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wmf"/><Relationship Id="rId1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wmf"/><Relationship Id="rId1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vmlDrawing" Target="../drawings/vmlDrawing4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wmf"/><Relationship Id="rId1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vmlDrawing" Target="../drawings/vmlDrawing5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wmf"/><Relationship Id="rId1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r>
              <a:rPr lang="en-US" altLang="zh-CN" b="1" dirty="0">
                <a:solidFill>
                  <a:srgbClr val="FF0000"/>
                </a:solidFill>
              </a:rPr>
              <a:t>Lecture #5 </a:t>
            </a:r>
            <a:br>
              <a:rPr lang="en-US" altLang="zh-CN" b="1" dirty="0">
                <a:solidFill>
                  <a:srgbClr val="FF0000"/>
                </a:solidFill>
              </a:rPr>
            </a:br>
            <a:r>
              <a:rPr lang="en-US" altLang="zh-CN" sz="4000" b="1" dirty="0">
                <a:solidFill>
                  <a:srgbClr val="FF0000"/>
                </a:solidFill>
              </a:rPr>
              <a:t>Genome-wide gene expression of plants</a:t>
            </a:r>
            <a:endParaRPr lang="en-US" altLang="zh-CN" sz="4000" b="1" dirty="0">
              <a:solidFill>
                <a:srgbClr val="FF0000"/>
              </a:solidFill>
            </a:endParaRPr>
          </a:p>
        </p:txBody>
      </p:sp>
      <p:sp>
        <p:nvSpPr>
          <p:cNvPr id="3075" name="内容占位符 2"/>
          <p:cNvSpPr>
            <a:spLocks noGrp="1"/>
          </p:cNvSpPr>
          <p:nvPr>
            <p:ph idx="1"/>
          </p:nvPr>
        </p:nvSpPr>
        <p:spPr>
          <a:xfrm>
            <a:off x="685800" y="2492058"/>
            <a:ext cx="8458200" cy="4114800"/>
          </a:xfrm>
        </p:spPr>
        <p:txBody>
          <a:bodyPr vert="horz" wrap="square" lIns="91440" tIns="45720" rIns="91440" bIns="45720" anchor="t"/>
          <a:p>
            <a:pPr>
              <a:lnSpc>
                <a:spcPct val="150000"/>
              </a:lnSpc>
            </a:pPr>
            <a:r>
              <a:rPr lang="en-US" altLang="zh-CN" b="1" dirty="0"/>
              <a:t>5.1 </a:t>
            </a:r>
            <a:r>
              <a:rPr lang="en-US" altLang="zh-CN" b="1" dirty="0">
                <a:sym typeface="+mn-ea"/>
              </a:rPr>
              <a:t>C</a:t>
            </a:r>
            <a:r>
              <a:rPr lang="en-US" altLang="zh-CN" b="1" dirty="0">
                <a:sym typeface="+mn-ea"/>
              </a:rPr>
              <a:t>omposition of p</a:t>
            </a:r>
            <a:r>
              <a:rPr lang="en-US" altLang="zh-CN" b="1" dirty="0"/>
              <a:t>lant genomes</a:t>
            </a:r>
            <a:endParaRPr lang="en-US" altLang="zh-CN" b="1" dirty="0"/>
          </a:p>
          <a:p>
            <a:pPr>
              <a:lnSpc>
                <a:spcPct val="150000"/>
              </a:lnSpc>
            </a:pPr>
            <a:r>
              <a:rPr lang="en-US" altLang="zh-CN" b="1" dirty="0"/>
              <a:t>5.2 Plant transcrip</a:t>
            </a:r>
            <a:r>
              <a:rPr lang="en-US" altLang="zh-CN" b="1" dirty="0"/>
              <a:t>tome </a:t>
            </a:r>
            <a:endParaRPr lang="en-US" altLang="zh-CN" b="1" dirty="0"/>
          </a:p>
          <a:p>
            <a:pPr>
              <a:lnSpc>
                <a:spcPct val="150000"/>
              </a:lnSpc>
            </a:pPr>
            <a:r>
              <a:rPr lang="en-US" altLang="zh-CN" b="1" dirty="0"/>
              <a:t>5.3 DNA methylation in plants</a:t>
            </a:r>
            <a:endParaRPr lang="en-US" altLang="zh-CN" b="1" dirty="0"/>
          </a:p>
          <a:p>
            <a:endParaRPr lang="zh-CN" altLang="en-US" b="1" dirty="0"/>
          </a:p>
        </p:txBody>
      </p:sp>
      <p:sp>
        <p:nvSpPr>
          <p:cNvPr id="2" name="文本框 1"/>
          <p:cNvSpPr txBox="1"/>
          <p:nvPr/>
        </p:nvSpPr>
        <p:spPr>
          <a:xfrm>
            <a:off x="3037840" y="6146800"/>
            <a:ext cx="57708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600" i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《植物基因组学》配套</a:t>
            </a:r>
            <a:r>
              <a:rPr lang="en-US" altLang="zh-CN" sz="1600" i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PPT</a:t>
            </a:r>
            <a:r>
              <a:rPr lang="zh-CN" altLang="en-US" sz="1600" i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（樊龙江主编，</a:t>
            </a:r>
            <a:r>
              <a:rPr lang="en-US" altLang="zh-CN" sz="1600" i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2020</a:t>
            </a:r>
            <a:r>
              <a:rPr lang="zh-CN" altLang="en-US" sz="1600" i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，科学出版社）</a:t>
            </a:r>
            <a:endParaRPr lang="zh-CN" altLang="en-US" sz="1600" i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图1-3.4 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9770" y="966470"/>
            <a:ext cx="7743825" cy="4924425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6" name="矩形 5"/>
          <p:cNvSpPr/>
          <p:nvPr/>
        </p:nvSpPr>
        <p:spPr>
          <a:xfrm>
            <a:off x="1907540" y="4941570"/>
            <a:ext cx="6446520" cy="86423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en-US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3600">
                <a:latin typeface="黑体" panose="02010609060101010101" pitchFamily="49" charset="-122"/>
                <a:ea typeface="黑体" panose="02010609060101010101" pitchFamily="49" charset="-122"/>
              </a:rPr>
              <a:t>假基因、融合基因等</a:t>
            </a:r>
            <a:endParaRPr lang="zh-CN" altLang="en-US" sz="36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图1-3.11 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7595" y="1752600"/>
            <a:ext cx="6988810" cy="485330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Composition of transcriptome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图1-3.6 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1875" y="1922145"/>
            <a:ext cx="7080250" cy="423354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ym typeface="+mn-ea"/>
              </a:rPr>
              <a:t>5.2 Plant transcriptome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7185" y="1841500"/>
            <a:ext cx="8703310" cy="4041775"/>
          </a:xfrm>
        </p:spPr>
        <p:txBody>
          <a:bodyPr/>
          <a:lstStyle/>
          <a:p>
            <a:endParaRPr kumimoji="1" lang="en-US" altLang="zh-CN" sz="1800" dirty="0"/>
          </a:p>
          <a:p>
            <a:r>
              <a:rPr kumimoji="1" lang="zh-CN" altLang="en-US" sz="1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广义：在相同环境（或生理条件）下的在一个细胞、或一群细胞中所能转录出的所有</a:t>
            </a:r>
            <a:r>
              <a:rPr kumimoji="1" lang="en-GB" altLang="zh-CN" sz="1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RNA</a:t>
            </a:r>
            <a:r>
              <a:rPr kumimoji="1" lang="zh-CN" altLang="en-US" sz="1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的总和，包括信使</a:t>
            </a:r>
            <a:r>
              <a:rPr kumimoji="1" lang="en-GB" altLang="zh-CN" sz="1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RNA</a:t>
            </a:r>
            <a:r>
              <a:rPr kumimoji="1" lang="zh-CN" altLang="en-GB" sz="1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</a:t>
            </a:r>
            <a:r>
              <a:rPr kumimoji="1" lang="en-GB" altLang="zh-CN" sz="1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mRNA</a:t>
            </a:r>
            <a:r>
              <a:rPr kumimoji="1" lang="zh-CN" altLang="en-GB" sz="1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）、</a:t>
            </a:r>
            <a:r>
              <a:rPr kumimoji="1" lang="zh-CN" altLang="en-US" sz="1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核糖体</a:t>
            </a:r>
            <a:r>
              <a:rPr kumimoji="1" lang="en-GB" altLang="zh-CN" sz="1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RNA</a:t>
            </a:r>
            <a:r>
              <a:rPr kumimoji="1" lang="zh-CN" altLang="en-GB" sz="1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</a:t>
            </a:r>
            <a:r>
              <a:rPr kumimoji="1" lang="en-GB" altLang="zh-CN" sz="1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rRNA</a:t>
            </a:r>
            <a:r>
              <a:rPr kumimoji="1" lang="zh-CN" altLang="en-GB" sz="1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）、</a:t>
            </a:r>
            <a:r>
              <a:rPr kumimoji="1" lang="zh-CN" altLang="en-US" sz="1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转运</a:t>
            </a:r>
            <a:r>
              <a:rPr kumimoji="1" lang="en-GB" altLang="zh-CN" sz="1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RNA</a:t>
            </a:r>
            <a:r>
              <a:rPr kumimoji="1" lang="zh-CN" altLang="en-GB" sz="1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</a:t>
            </a:r>
            <a:r>
              <a:rPr kumimoji="1" lang="en-GB" altLang="zh-CN" sz="1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tRNA</a:t>
            </a:r>
            <a:r>
              <a:rPr kumimoji="1" lang="zh-CN" altLang="en-GB" sz="1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</a:t>
            </a:r>
            <a:r>
              <a:rPr kumimoji="1" lang="zh-CN" altLang="en-US" sz="1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及非编码</a:t>
            </a:r>
            <a:r>
              <a:rPr kumimoji="1" lang="en-GB" altLang="zh-CN" sz="1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RNA</a:t>
            </a:r>
            <a:r>
              <a:rPr kumimoji="1" lang="zh-CN" altLang="en-GB" sz="18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等</a:t>
            </a:r>
            <a:r>
              <a:rPr kumimoji="1" lang="zh-CN" altLang="en-US" sz="18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  <a:endParaRPr kumimoji="1" lang="en-GB" altLang="zh-CN" sz="18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kumimoji="1" lang="zh-CN" altLang="en-US" sz="1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狭义：指细胞所能转录出的所有信使</a:t>
            </a:r>
            <a:r>
              <a:rPr kumimoji="1" lang="en-GB" altLang="zh-CN" sz="1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RNA</a:t>
            </a:r>
            <a:r>
              <a:rPr kumimoji="1" lang="zh-CN" altLang="en-GB" sz="1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</a:t>
            </a:r>
            <a:r>
              <a:rPr kumimoji="1" lang="en-GB" altLang="zh-CN" sz="1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mRNA</a:t>
            </a:r>
            <a:r>
              <a:rPr kumimoji="1" lang="zh-CN" altLang="en-GB" sz="1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</a:t>
            </a:r>
            <a:endParaRPr kumimoji="1" lang="zh-CN" altLang="en-GB" sz="18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endParaRPr kumimoji="1" lang="zh-CN" altLang="en-GB" sz="18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endParaRPr kumimoji="1" lang="zh-CN" altLang="en-US" sz="18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8120" y="3680460"/>
            <a:ext cx="3901440" cy="292608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图1-4.1 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9970" y="198120"/>
            <a:ext cx="5867400" cy="655066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174230" y="6203950"/>
            <a:ext cx="167449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400"/>
              <a:t>(Griffith et al., 2015)</a:t>
            </a:r>
            <a:endParaRPr lang="en-US" altLang="zh-CN" sz="1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</a:rPr>
              <a:t>转录组测定</a:t>
            </a:r>
            <a:endParaRPr lang="zh-CN" altLang="en-US" sz="40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几种转录组测序建库方法比较</a:t>
            </a:r>
            <a:endParaRPr lang="zh-CN" altLang="en-US"/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933133" y="2743200"/>
          <a:ext cx="7520305" cy="34131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8585"/>
                <a:gridCol w="1242695"/>
                <a:gridCol w="1024890"/>
                <a:gridCol w="1482090"/>
                <a:gridCol w="909955"/>
                <a:gridCol w="1482090"/>
              </a:tblGrid>
              <a:tr h="5251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FF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建库策略</a:t>
                      </a:r>
                      <a:endParaRPr lang="en-US" altLang="en-US" sz="1400" b="1">
                        <a:solidFill>
                          <a:srgbClr val="FF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>
                      <a:noFill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RNA</a:t>
                      </a:r>
                      <a:r>
                        <a:rPr lang="en-US" sz="1400" b="1">
                          <a:solidFill>
                            <a:srgbClr val="FF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类型</a:t>
                      </a:r>
                      <a:endParaRPr lang="en-US" altLang="en-US" sz="1400" b="1">
                        <a:solidFill>
                          <a:srgbClr val="FF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>
                      <a:noFill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rRNA</a:t>
                      </a:r>
                      <a:r>
                        <a:rPr lang="en-US" sz="1400" b="1">
                          <a:solidFill>
                            <a:srgbClr val="FF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含量</a:t>
                      </a:r>
                      <a:endParaRPr lang="en-US" altLang="en-US" sz="1400" b="1">
                        <a:solidFill>
                          <a:srgbClr val="FF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>
                      <a:noFill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FF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未加工</a:t>
                      </a:r>
                      <a:r>
                        <a:rPr lang="en-US" sz="14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RNA</a:t>
                      </a:r>
                      <a:r>
                        <a:rPr lang="en-US" sz="1400" b="1">
                          <a:solidFill>
                            <a:srgbClr val="FF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含量</a:t>
                      </a:r>
                      <a:endParaRPr lang="en-US" altLang="en-US" sz="1400" b="1">
                        <a:solidFill>
                          <a:srgbClr val="FF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>
                      <a:noFill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DNA</a:t>
                      </a:r>
                      <a:r>
                        <a:rPr lang="en-US" sz="1400" b="1">
                          <a:solidFill>
                            <a:srgbClr val="FF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含量</a:t>
                      </a:r>
                      <a:endParaRPr lang="en-US" altLang="en-US" sz="1400" b="1">
                        <a:solidFill>
                          <a:srgbClr val="FF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>
                      <a:noFill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RNA</a:t>
                      </a:r>
                      <a:r>
                        <a:rPr lang="en-US" sz="1400" b="1">
                          <a:solidFill>
                            <a:srgbClr val="FF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分离方法</a:t>
                      </a:r>
                      <a:endParaRPr lang="en-US" altLang="en-US" sz="1400" b="1">
                        <a:solidFill>
                          <a:srgbClr val="FF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 cap="flat">
                      <a:noFill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25145"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14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总</a:t>
                      </a: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RNA</a:t>
                      </a:r>
                      <a:r>
                        <a:rPr lang="en-US" sz="14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（</a:t>
                      </a: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RNA</a:t>
                      </a:r>
                      <a:r>
                        <a:rPr lang="en-US" sz="14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）</a:t>
                      </a:r>
                      <a:endParaRPr lang="en-US" altLang="en-US" sz="14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14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全部</a:t>
                      </a: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RNA</a:t>
                      </a:r>
                      <a:endParaRPr lang="en-US" altLang="en-US" sz="14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高</a:t>
                      </a:r>
                      <a:endParaRPr lang="en-US" altLang="en-US" sz="14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高</a:t>
                      </a:r>
                      <a:endParaRPr lang="en-US" altLang="en-US" sz="14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高</a:t>
                      </a:r>
                      <a:endParaRPr lang="en-US" altLang="en-US" sz="14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无</a:t>
                      </a:r>
                      <a:endParaRPr lang="en-US" altLang="en-US" sz="14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787400"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PolyA</a:t>
                      </a:r>
                      <a:r>
                        <a:rPr lang="en-US" sz="14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选择（</a:t>
                      </a: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PolyA selection</a:t>
                      </a:r>
                      <a:r>
                        <a:rPr lang="en-US" sz="14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）</a:t>
                      </a:r>
                      <a:endParaRPr lang="en-US" altLang="en-US" sz="1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14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编码</a:t>
                      </a:r>
                      <a:endParaRPr lang="en-US" altLang="en-US" sz="14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低</a:t>
                      </a:r>
                      <a:endParaRPr lang="en-US" altLang="en-US" sz="14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低</a:t>
                      </a:r>
                      <a:endParaRPr lang="en-US" altLang="en-US" sz="14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低</a:t>
                      </a:r>
                      <a:endParaRPr lang="en-US" altLang="en-US" sz="14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用</a:t>
                      </a: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Poly</a:t>
                      </a:r>
                      <a:r>
                        <a:rPr lang="en-US" sz="14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（</a:t>
                      </a: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dT</a:t>
                      </a:r>
                      <a:r>
                        <a:rPr lang="en-US" sz="14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）低聚物杂交</a:t>
                      </a:r>
                      <a:endParaRPr lang="en-US" altLang="en-US" sz="14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788035"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14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去</a:t>
                      </a: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rRNA</a:t>
                      </a:r>
                      <a:r>
                        <a:rPr lang="en-US" sz="14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（</a:t>
                      </a: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rRNA depletion</a:t>
                      </a:r>
                      <a:r>
                        <a:rPr lang="en-US" sz="14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）</a:t>
                      </a:r>
                      <a:endParaRPr lang="en-US" altLang="en-US" sz="14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14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编码和非编码</a:t>
                      </a:r>
                      <a:endParaRPr lang="en-US" altLang="en-US" sz="14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低</a:t>
                      </a:r>
                      <a:endParaRPr lang="en-US" altLang="en-US" sz="14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高</a:t>
                      </a:r>
                      <a:endParaRPr lang="en-US" altLang="en-US" sz="14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高</a:t>
                      </a:r>
                      <a:endParaRPr lang="en-US" altLang="en-US" sz="14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去除与</a:t>
                      </a: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rRNA</a:t>
                      </a:r>
                      <a:r>
                        <a:rPr lang="en-US" sz="14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互补的寡聚物</a:t>
                      </a:r>
                      <a:endParaRPr lang="en-US" altLang="en-US" sz="14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787400"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RNA</a:t>
                      </a:r>
                      <a:r>
                        <a:rPr lang="en-US" sz="14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捕获（</a:t>
                      </a: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RNA capture</a:t>
                      </a:r>
                      <a:r>
                        <a:rPr lang="en-US" sz="14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）</a:t>
                      </a:r>
                      <a:endParaRPr lang="en-US" altLang="en-US" sz="1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14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目标</a:t>
                      </a: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RNA</a:t>
                      </a:r>
                      <a:endParaRPr lang="en-US" altLang="en-US" sz="14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低</a:t>
                      </a:r>
                      <a:endParaRPr lang="en-US" altLang="en-US" sz="14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中等</a:t>
                      </a:r>
                      <a:endParaRPr lang="en-US" altLang="en-US" sz="14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低</a:t>
                      </a:r>
                      <a:endParaRPr lang="en-US" altLang="en-US" sz="14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用所需转录本互补的探针杂交</a:t>
                      </a:r>
                      <a:endParaRPr lang="en-US" altLang="en-US" sz="14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394335"/>
            <a:ext cx="7772400" cy="1143000"/>
          </a:xfrm>
        </p:spPr>
        <p:txBody>
          <a:bodyPr/>
          <a:p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水稻基因组转录情况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图1-4.4 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7275" y="1370965"/>
            <a:ext cx="7230110" cy="51257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54405" y="5422265"/>
            <a:ext cx="10718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000">
                <a:solidFill>
                  <a:schemeClr val="bg2"/>
                </a:solidFill>
              </a:rPr>
              <a:t>（四叶期叶片）</a:t>
            </a:r>
            <a:endParaRPr lang="zh-CN" altLang="en-US" sz="100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3600">
                <a:latin typeface="黑体" panose="02010609060101010101" pitchFamily="49" charset="-122"/>
                <a:ea typeface="黑体" panose="02010609060101010101" pitchFamily="49" charset="-122"/>
              </a:rPr>
              <a:t>植物特定时期和组织</a:t>
            </a:r>
            <a:r>
              <a:rPr lang="zh-CN" altLang="en-US" sz="3600">
                <a:latin typeface="黑体" panose="02010609060101010101" pitchFamily="49" charset="-122"/>
                <a:ea typeface="黑体" panose="02010609060101010101" pitchFamily="49" charset="-122"/>
              </a:rPr>
              <a:t>转录情况</a:t>
            </a:r>
            <a:endParaRPr lang="en-US" altLang="zh-CN" sz="36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图1-4.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7145" y="1797050"/>
            <a:ext cx="6868160" cy="48564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585595" y="5674360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80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烟草叶片</a:t>
            </a:r>
            <a:endParaRPr lang="zh-CN" altLang="en-US" sz="180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2400"/>
              <a:t>植物转录组主要构成（以水稻和拟南芥为例）</a:t>
            </a:r>
            <a:endParaRPr lang="zh-CN" altLang="en-US" sz="2400"/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705485" y="2971800"/>
          <a:ext cx="7978140" cy="23158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1180"/>
                <a:gridCol w="1232535"/>
                <a:gridCol w="1418590"/>
                <a:gridCol w="726440"/>
                <a:gridCol w="1229360"/>
                <a:gridCol w="1550035"/>
              </a:tblGrid>
              <a:tr h="40449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类型</a:t>
                      </a:r>
                      <a:endParaRPr lang="en-US" altLang="en-US" sz="1800" b="1">
                        <a:solidFill>
                          <a:srgbClr val="FF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>
                      <a:noFill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编码特征</a:t>
                      </a:r>
                      <a:endParaRPr lang="en-US" altLang="en-US" sz="1800" b="1">
                        <a:solidFill>
                          <a:srgbClr val="FF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>
                      <a:noFill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长度</a:t>
                      </a:r>
                      <a:endParaRPr lang="en-US" altLang="en-US" sz="1800" b="1">
                        <a:solidFill>
                          <a:srgbClr val="FF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>
                      <a:noFill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类型</a:t>
                      </a:r>
                      <a:endParaRPr lang="en-US" altLang="en-US" sz="1800" b="1">
                        <a:solidFill>
                          <a:srgbClr val="FF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>
                      <a:noFill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位点数量</a:t>
                      </a:r>
                      <a:endParaRPr lang="en-US" altLang="en-US" sz="1800" b="1">
                        <a:solidFill>
                          <a:srgbClr val="FF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>
                      <a:noFill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测序技术</a:t>
                      </a:r>
                      <a:endParaRPr lang="en-US" altLang="en-US" sz="1800" b="1">
                        <a:solidFill>
                          <a:srgbClr val="FF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>
                      <a:noFill/>
                    </a:lnL>
                    <a:lnR cap="flat">
                      <a:noFill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</a:schemeClr>
                    </a:solidFill>
                  </a:tcPr>
                </a:tc>
              </a:tr>
              <a:tr h="44259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信使</a:t>
                      </a:r>
                      <a:r>
                        <a:rPr lang="en-US" sz="16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RNA</a:t>
                      </a:r>
                      <a:endParaRPr lang="en-US" altLang="en-US" sz="16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t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编码</a:t>
                      </a:r>
                      <a:endParaRPr lang="en-US" altLang="en-US" sz="16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t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150bp</a:t>
                      </a:r>
                      <a:r>
                        <a:rPr lang="en-US" sz="16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以上</a:t>
                      </a:r>
                      <a:endParaRPr lang="en-US" altLang="en-US" sz="16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线性</a:t>
                      </a:r>
                      <a:endParaRPr lang="en-US" altLang="en-US" sz="16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t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~50k</a:t>
                      </a:r>
                      <a:endParaRPr lang="en-US" altLang="en-US" sz="16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RNA-Seq</a:t>
                      </a:r>
                      <a:endParaRPr lang="en-US" altLang="en-US" sz="16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5842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小</a:t>
                      </a:r>
                      <a:r>
                        <a:rPr lang="en-US" sz="16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RNA</a:t>
                      </a:r>
                      <a:r>
                        <a:rPr lang="en-US" sz="16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（miRNA）</a:t>
                      </a:r>
                      <a:endParaRPr lang="en-US" altLang="en-US" sz="16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t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非编码</a:t>
                      </a:r>
                      <a:endParaRPr lang="en-US" altLang="en-US" sz="16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t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20-24bp</a:t>
                      </a:r>
                      <a:endParaRPr lang="en-US" altLang="en-US" sz="16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线性</a:t>
                      </a:r>
                      <a:endParaRPr lang="en-US" altLang="en-US" sz="16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t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~300-500</a:t>
                      </a:r>
                      <a:endParaRPr lang="en-US" altLang="en-US" sz="16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sRNA-Seq</a:t>
                      </a:r>
                      <a:endParaRPr lang="en-US" altLang="en-US" sz="16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4132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长非编码</a:t>
                      </a:r>
                      <a:r>
                        <a:rPr lang="en-US" sz="16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RNA</a:t>
                      </a:r>
                      <a:endParaRPr lang="en-US" altLang="en-US" sz="16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t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非编码</a:t>
                      </a:r>
                      <a:endParaRPr lang="en-US" altLang="en-US" sz="16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t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200bp</a:t>
                      </a:r>
                      <a:r>
                        <a:rPr lang="en-US" sz="16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以上</a:t>
                      </a:r>
                      <a:endParaRPr lang="en-US" altLang="en-US" sz="16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线性</a:t>
                      </a:r>
                      <a:endParaRPr lang="en-US" altLang="en-US" sz="16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t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~10k</a:t>
                      </a:r>
                      <a:endParaRPr lang="en-US" altLang="en-US" sz="16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lncRNA-Seq</a:t>
                      </a:r>
                      <a:endParaRPr lang="en-US" altLang="en-US" sz="16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4323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环状</a:t>
                      </a:r>
                      <a:r>
                        <a:rPr lang="en-US" sz="16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RNA</a:t>
                      </a:r>
                      <a:endParaRPr lang="en-US" altLang="en-US" sz="16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t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非编码</a:t>
                      </a:r>
                      <a:endParaRPr lang="en-US" altLang="en-US" sz="16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t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50bp-5kb</a:t>
                      </a:r>
                      <a:endParaRPr lang="en-US" altLang="en-US" sz="16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环</a:t>
                      </a:r>
                      <a:r>
                        <a:rPr lang="zh-CN" altLang="en-US" sz="1600" b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状</a:t>
                      </a:r>
                      <a:endParaRPr lang="zh-CN" altLang="en-US" sz="1600" b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t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~20k</a:t>
                      </a:r>
                      <a:endParaRPr lang="en-US" altLang="en-US" sz="16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circRNA-Seq</a:t>
                      </a:r>
                      <a:endParaRPr lang="en-US" altLang="en-US" sz="16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b="1" dirty="0">
                <a:sym typeface="+mn-ea"/>
              </a:rPr>
              <a:t>5.3 DNA methylation in plants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DNA甲基化主要形成5-甲基胞嘧啶（5-mC）和少量的N6-甲基腺嘌呤（N6-mA）及7-甲基鸟嘌呤（7-mG）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植物DNA甲基化胞嘧啶甲基化含量可占到DNA中胞嘧啶碱基的三分之一。而且在不同的植物品种中胞嘧啶的甲基化比例有很大的差别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甲基化发生在CG位点，以及CNG（N代表A、G、C、T中的任何一种碱基）、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CHG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（H代表A、C、T中的任何一种碱基）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和CHH位点上</a:t>
            </a:r>
            <a:endParaRPr lang="zh-CN" altLang="en-US"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b="1" dirty="0">
                <a:sym typeface="+mn-ea"/>
              </a:rPr>
              <a:t>5.1 Composition of plant genomes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2339975"/>
            <a:ext cx="7772400" cy="4114800"/>
          </a:xfrm>
        </p:spPr>
        <p:txBody>
          <a:bodyPr/>
          <a:p>
            <a:r>
              <a:rPr lang="en-US" altLang="zh-CN"/>
              <a:t>Composition of genome</a:t>
            </a:r>
            <a:endParaRPr lang="en-US" altLang="zh-CN"/>
          </a:p>
          <a:p>
            <a:pPr lvl="1"/>
            <a:r>
              <a:rPr lang="en-US" altLang="zh-CN"/>
              <a:t>protein-coding genes and gene families</a:t>
            </a:r>
            <a:endParaRPr lang="en-US" altLang="zh-CN"/>
          </a:p>
          <a:p>
            <a:pPr lvl="1"/>
            <a:r>
              <a:rPr lang="en-US" altLang="zh-CN"/>
              <a:t>non-coding genes</a:t>
            </a:r>
            <a:endParaRPr lang="en-US" altLang="zh-CN"/>
          </a:p>
          <a:p>
            <a:pPr lvl="1"/>
            <a:r>
              <a:rPr lang="en-US" altLang="zh-CN"/>
              <a:t>pseudogenes</a:t>
            </a:r>
            <a:endParaRPr lang="en-US" altLang="zh-CN"/>
          </a:p>
          <a:p>
            <a:pPr lvl="1"/>
            <a:r>
              <a:rPr lang="en-US" altLang="zh-CN"/>
              <a:t>...</a:t>
            </a:r>
            <a:endParaRPr lang="en-US" altLang="zh-CN"/>
          </a:p>
          <a:p>
            <a:r>
              <a:rPr lang="en-US" altLang="zh-CN"/>
              <a:t>Composition of transcriptome</a:t>
            </a:r>
            <a:endParaRPr lang="en-US" altLang="zh-CN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 </a:t>
            </a:r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八种代表性真核生物CG、CHG、CHH甲基化水平</a:t>
            </a:r>
            <a:endParaRPr lang="zh-CN" altLang="en-US" sz="32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pic>
        <p:nvPicPr>
          <p:cNvPr id="3" name="内容占位符 -214748262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32105" y="2509520"/>
            <a:ext cx="8479155" cy="23787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5764530" y="5320030"/>
            <a:ext cx="194945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600">
                <a:sym typeface="+mn-ea"/>
              </a:rPr>
              <a:t>（Feng et al., 2010）</a:t>
            </a:r>
            <a:endParaRPr lang="zh-CN" altLang="en-US" sz="1600">
              <a:sym typeface="+mn-e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805180"/>
            <a:ext cx="7772400" cy="1143000"/>
          </a:xfrm>
        </p:spPr>
        <p:txBody>
          <a:bodyPr/>
          <a:p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植物基因组不同类型序列甲基化水平比较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内容占位符 -214748262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34340" y="2261870"/>
            <a:ext cx="8529955" cy="34886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5949315" y="6064885"/>
            <a:ext cx="217043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800">
                <a:sym typeface="+mn-ea"/>
              </a:rPr>
              <a:t>（Feng et al., 2010）</a:t>
            </a:r>
            <a:endParaRPr lang="zh-CN" altLang="en-US" sz="1800">
              <a:sym typeface="+mn-e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内容占位符 -214748261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77595" y="1469390"/>
            <a:ext cx="7115175" cy="45573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789940" y="609600"/>
            <a:ext cx="72764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en-US" sz="28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DNA</a:t>
            </a:r>
            <a:r>
              <a:rPr lang="zh-CN" sz="28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甲基化在植物生长发育过程中的变化过程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160770" y="6131560"/>
            <a:ext cx="229743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sz="1800"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sz="1800"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Zhang et al., 2018</a:t>
            </a:r>
            <a:r>
              <a:rPr lang="zh-CN" sz="1800"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）</a:t>
            </a:r>
            <a:endParaRPr lang="zh-CN" altLang="en-US" sz="180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2946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本讲小结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2947" name="内容占位符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p>
            <a:r>
              <a:rPr lang="zh-CN" altLang="en-US" dirty="0"/>
              <a:t>植物基因组的主要构成因子</a:t>
            </a:r>
            <a:endParaRPr lang="en-US" altLang="zh-CN" dirty="0"/>
          </a:p>
          <a:p>
            <a:r>
              <a:rPr lang="zh-CN" altLang="en-US" dirty="0"/>
              <a:t>植物基因组表达（转录组）特征</a:t>
            </a:r>
            <a:endParaRPr lang="en-US" altLang="zh-CN" dirty="0"/>
          </a:p>
          <a:p>
            <a:r>
              <a:rPr lang="zh-CN" altLang="en-US" dirty="0"/>
              <a:t>植物基因组甲基化特征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三种不同植物基因组的构成</a:t>
            </a:r>
            <a:b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（拟南芥、水稻、玉米）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pic>
        <p:nvPicPr>
          <p:cNvPr id="4" name="内容占位符 3" descr="图1-3.2 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993265" y="1904365"/>
            <a:ext cx="5157470" cy="411480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800100" y="6096000"/>
            <a:ext cx="79876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sz="1200">
                <a:latin typeface="Times" charset="0"/>
                <a:ea typeface="仿宋" panose="02010609060101010101" charset="-122"/>
                <a:cs typeface="宋体" panose="02010600030101010101" pitchFamily="2" charset="-122"/>
              </a:rPr>
              <a:t>D</a:t>
            </a:r>
            <a:r>
              <a:rPr lang="zh-CN" sz="1200">
                <a:latin typeface="Times" charset="0"/>
                <a:ea typeface="仿宋" panose="02010609060101010101" charset="-122"/>
              </a:rPr>
              <a:t>、</a:t>
            </a:r>
            <a:r>
              <a:rPr lang="en-US" sz="1200">
                <a:latin typeface="Times" charset="0"/>
                <a:ea typeface="仿宋" panose="02010609060101010101" charset="-122"/>
                <a:cs typeface="宋体" panose="02010600030101010101" pitchFamily="2" charset="-122"/>
              </a:rPr>
              <a:t>E</a:t>
            </a:r>
            <a:r>
              <a:rPr lang="zh-CN" sz="1200">
                <a:latin typeface="Times" charset="0"/>
                <a:ea typeface="仿宋" panose="02010609060101010101" charset="-122"/>
              </a:rPr>
              <a:t>、</a:t>
            </a:r>
            <a:r>
              <a:rPr lang="en-US" sz="1200">
                <a:latin typeface="Times" charset="0"/>
                <a:ea typeface="仿宋" panose="02010609060101010101" charset="-122"/>
                <a:cs typeface="宋体" panose="02010600030101010101" pitchFamily="2" charset="-122"/>
              </a:rPr>
              <a:t>F</a:t>
            </a:r>
            <a:r>
              <a:rPr lang="zh-CN" sz="1200">
                <a:latin typeface="Times" charset="0"/>
                <a:ea typeface="仿宋" panose="02010609060101010101" charset="-122"/>
              </a:rPr>
              <a:t>分别代表水稻、拟南芥和玉米基因组的第一号染色体上编码基因（红色）、非编码基因（蓝色）、</a:t>
            </a:r>
            <a:r>
              <a:rPr lang="en-US" sz="1200">
                <a:latin typeface="Times" charset="0"/>
                <a:ea typeface="仿宋" panose="02010609060101010101" charset="-122"/>
                <a:cs typeface="宋体" panose="02010600030101010101" pitchFamily="2" charset="-122"/>
              </a:rPr>
              <a:t>GC</a:t>
            </a:r>
            <a:r>
              <a:rPr lang="zh-CN" sz="1200">
                <a:latin typeface="Times" charset="0"/>
                <a:ea typeface="仿宋" panose="02010609060101010101" charset="-122"/>
              </a:rPr>
              <a:t>含量（灰色）、变异（黄色）的分布情况（数据来自</a:t>
            </a:r>
            <a:r>
              <a:rPr lang="en-US" sz="1200">
                <a:latin typeface="Times" charset="0"/>
                <a:ea typeface="仿宋" panose="02010609060101010101" charset="-122"/>
                <a:cs typeface="宋体" panose="02010600030101010101" pitchFamily="2" charset="-122"/>
              </a:rPr>
              <a:t>Ensembl Plants</a:t>
            </a:r>
            <a:r>
              <a:rPr lang="zh-CN" sz="1200">
                <a:latin typeface="Times" charset="0"/>
                <a:ea typeface="仿宋" panose="02010609060101010101" charset="-122"/>
              </a:rPr>
              <a:t>）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  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zh-CN" altLang="en-US" sz="20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基于</a:t>
            </a:r>
            <a:r>
              <a:rPr lang="en-US" altLang="zh-CN" sz="20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63</a:t>
            </a:r>
            <a:r>
              <a:rPr lang="zh-CN" altLang="en-US" sz="20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个植物基因组蛋白质编码基因统计（Phytozome，V12）</a:t>
            </a:r>
            <a:endParaRPr lang="zh-CN" altLang="en-US" sz="20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150495" y="3212655"/>
          <a:ext cx="8816975" cy="8972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8810"/>
                <a:gridCol w="607695"/>
                <a:gridCol w="764540"/>
                <a:gridCol w="650875"/>
                <a:gridCol w="949325"/>
                <a:gridCol w="942340"/>
                <a:gridCol w="650240"/>
                <a:gridCol w="678180"/>
                <a:gridCol w="755015"/>
                <a:gridCol w="722630"/>
                <a:gridCol w="718185"/>
                <a:gridCol w="739140"/>
              </a:tblGrid>
              <a:tr h="548640"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800" b="1">
                        <a:solidFill>
                          <a:srgbClr val="FF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>
                    <a:lnL>
                      <a:noFill/>
                    </a:lnL>
                    <a:lnR>
                      <a:noFill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基因数</a:t>
                      </a:r>
                      <a:endParaRPr lang="en-US" altLang="en-US" sz="1200" b="1">
                        <a:solidFill>
                          <a:srgbClr val="FF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>
                    <a:lnL>
                      <a:noFill/>
                    </a:lnL>
                    <a:lnR>
                      <a:noFill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最长基因的长度（</a:t>
                      </a:r>
                      <a:r>
                        <a:rPr lang="en-US" sz="1200" b="1">
                          <a:solidFill>
                            <a:srgbClr val="FF0000"/>
                          </a:solidFill>
                          <a:latin typeface="Times" charset="0"/>
                          <a:cs typeface="Times" charset="0"/>
                        </a:rPr>
                        <a:t>bp</a:t>
                      </a:r>
                      <a:r>
                        <a:rPr lang="en-US" sz="1200" b="1">
                          <a:solidFill>
                            <a:srgbClr val="FF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）</a:t>
                      </a:r>
                      <a:endParaRPr lang="en-US" altLang="en-US" sz="1200" b="1">
                        <a:solidFill>
                          <a:srgbClr val="FF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>
                    <a:lnL>
                      <a:noFill/>
                    </a:lnL>
                    <a:lnR>
                      <a:noFill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基因平均长度（</a:t>
                      </a:r>
                      <a:r>
                        <a:rPr lang="en-US" sz="1200" b="1">
                          <a:solidFill>
                            <a:srgbClr val="FF0000"/>
                          </a:solidFill>
                          <a:latin typeface="Times" charset="0"/>
                          <a:cs typeface="Times" charset="0"/>
                        </a:rPr>
                        <a:t>bp</a:t>
                      </a:r>
                      <a:r>
                        <a:rPr lang="en-US" sz="1200" b="1">
                          <a:solidFill>
                            <a:srgbClr val="FF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）</a:t>
                      </a:r>
                      <a:endParaRPr lang="en-US" altLang="en-US" sz="1200" b="1">
                        <a:solidFill>
                          <a:srgbClr val="FF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>
                    <a:lnL>
                      <a:noFill/>
                    </a:lnL>
                    <a:lnR>
                      <a:noFill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编码序列的最长长度（</a:t>
                      </a:r>
                      <a:r>
                        <a:rPr lang="en-US" sz="1200" b="1">
                          <a:solidFill>
                            <a:srgbClr val="FF0000"/>
                          </a:solidFill>
                          <a:latin typeface="Times" charset="0"/>
                          <a:cs typeface="Times" charset="0"/>
                        </a:rPr>
                        <a:t>bp</a:t>
                      </a:r>
                      <a:r>
                        <a:rPr lang="en-US" sz="1200" b="1">
                          <a:solidFill>
                            <a:srgbClr val="FF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）</a:t>
                      </a:r>
                      <a:endParaRPr lang="en-US" altLang="en-US" sz="1200" b="1">
                        <a:solidFill>
                          <a:srgbClr val="FF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>
                    <a:lnL>
                      <a:noFill/>
                    </a:lnL>
                    <a:lnR>
                      <a:noFill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编码序列的平均长度（</a:t>
                      </a:r>
                      <a:r>
                        <a:rPr lang="en-US" sz="1200" b="1">
                          <a:solidFill>
                            <a:srgbClr val="FF0000"/>
                          </a:solidFill>
                          <a:latin typeface="Times" charset="0"/>
                          <a:cs typeface="Times" charset="0"/>
                        </a:rPr>
                        <a:t>bp</a:t>
                      </a:r>
                      <a:r>
                        <a:rPr lang="en-US" sz="1200" b="1">
                          <a:solidFill>
                            <a:srgbClr val="FF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）</a:t>
                      </a:r>
                      <a:endParaRPr lang="en-US" altLang="en-US" sz="1200" b="1">
                        <a:solidFill>
                          <a:srgbClr val="FF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>
                    <a:lnL>
                      <a:noFill/>
                    </a:lnL>
                    <a:lnR>
                      <a:noFill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最多外显子个数</a:t>
                      </a:r>
                      <a:endParaRPr lang="en-US" altLang="en-US" sz="1200" b="1">
                        <a:solidFill>
                          <a:srgbClr val="FF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>
                    <a:lnL>
                      <a:noFill/>
                    </a:lnL>
                    <a:lnR>
                      <a:noFill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平均外显子个数</a:t>
                      </a:r>
                      <a:endParaRPr lang="en-US" altLang="en-US" sz="1200" b="1">
                        <a:solidFill>
                          <a:srgbClr val="FF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>
                    <a:lnL>
                      <a:noFill/>
                    </a:lnL>
                    <a:lnR>
                      <a:noFill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最长外显子长度（</a:t>
                      </a:r>
                      <a:r>
                        <a:rPr lang="en-US" sz="1200" b="1">
                          <a:solidFill>
                            <a:srgbClr val="FF0000"/>
                          </a:solidFill>
                          <a:latin typeface="Times" charset="0"/>
                          <a:cs typeface="Times" charset="0"/>
                        </a:rPr>
                        <a:t>bp</a:t>
                      </a:r>
                      <a:r>
                        <a:rPr lang="en-US" sz="1200" b="1">
                          <a:solidFill>
                            <a:srgbClr val="FF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）</a:t>
                      </a:r>
                      <a:endParaRPr lang="en-US" altLang="en-US" sz="1200" b="1">
                        <a:solidFill>
                          <a:srgbClr val="FF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>
                    <a:lnL>
                      <a:noFill/>
                    </a:lnL>
                    <a:lnR>
                      <a:noFill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平均外显子长度（</a:t>
                      </a:r>
                      <a:r>
                        <a:rPr lang="en-US" sz="1200" b="1">
                          <a:solidFill>
                            <a:srgbClr val="FF0000"/>
                          </a:solidFill>
                          <a:latin typeface="Times" charset="0"/>
                          <a:cs typeface="Times" charset="0"/>
                        </a:rPr>
                        <a:t>bp</a:t>
                      </a:r>
                      <a:r>
                        <a:rPr lang="en-US" sz="1200" b="1">
                          <a:solidFill>
                            <a:srgbClr val="FF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）</a:t>
                      </a:r>
                      <a:endParaRPr lang="en-US" altLang="en-US" sz="1200" b="1">
                        <a:solidFill>
                          <a:srgbClr val="FF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>
                    <a:lnL>
                      <a:noFill/>
                    </a:lnL>
                    <a:lnR>
                      <a:noFill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最长内含子长度（</a:t>
                      </a:r>
                      <a:r>
                        <a:rPr lang="en-US" sz="1200" b="1">
                          <a:solidFill>
                            <a:srgbClr val="FF0000"/>
                          </a:solidFill>
                          <a:latin typeface="Times" charset="0"/>
                          <a:cs typeface="Times" charset="0"/>
                        </a:rPr>
                        <a:t>bp</a:t>
                      </a:r>
                      <a:r>
                        <a:rPr lang="en-US" sz="1200" b="1">
                          <a:solidFill>
                            <a:srgbClr val="FF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）</a:t>
                      </a:r>
                      <a:endParaRPr lang="en-US" altLang="en-US" sz="1200" b="1">
                        <a:solidFill>
                          <a:srgbClr val="FF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>
                    <a:lnL>
                      <a:noFill/>
                    </a:lnL>
                    <a:lnR>
                      <a:noFill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平均内含子长度（</a:t>
                      </a:r>
                      <a:r>
                        <a:rPr lang="en-US" sz="1200" b="1">
                          <a:solidFill>
                            <a:srgbClr val="FF0000"/>
                          </a:solidFill>
                          <a:latin typeface="Times" charset="0"/>
                          <a:cs typeface="Times" charset="0"/>
                        </a:rPr>
                        <a:t>bp</a:t>
                      </a:r>
                      <a:r>
                        <a:rPr lang="en-US" sz="1200" b="1">
                          <a:solidFill>
                            <a:srgbClr val="FF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）</a:t>
                      </a:r>
                      <a:endParaRPr lang="en-US" altLang="en-US" sz="1200" b="1">
                        <a:solidFill>
                          <a:srgbClr val="FF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>
                    <a:lnL>
                      <a:noFill/>
                    </a:lnL>
                    <a:lnR cap="flat">
                      <a:noFill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165735"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000" b="0">
                        <a:solidFill>
                          <a:srgbClr val="FF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000" b="0">
                        <a:solidFill>
                          <a:srgbClr val="FF0000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 marL="68580" marR="68580" marT="0" marB="0" vert="horz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000" b="0">
                        <a:solidFill>
                          <a:srgbClr val="FF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000" b="0">
                        <a:solidFill>
                          <a:srgbClr val="FF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000" b="0">
                        <a:solidFill>
                          <a:srgbClr val="FF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000" b="0">
                        <a:solidFill>
                          <a:srgbClr val="FF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000" b="0">
                        <a:solidFill>
                          <a:srgbClr val="FF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000" b="0">
                        <a:solidFill>
                          <a:srgbClr val="FF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000" b="0">
                        <a:solidFill>
                          <a:srgbClr val="FF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000" b="0">
                        <a:solidFill>
                          <a:srgbClr val="FF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000" b="0">
                        <a:solidFill>
                          <a:srgbClr val="FF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000" b="0">
                        <a:solidFill>
                          <a:srgbClr val="FF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16573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平均值</a:t>
                      </a:r>
                      <a:endParaRPr lang="en-US" altLang="en-US" sz="1200" b="1">
                        <a:solidFill>
                          <a:srgbClr val="FF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latin typeface="Times" charset="0"/>
                          <a:cs typeface="Times" charset="0"/>
                        </a:rPr>
                        <a:t>32490</a:t>
                      </a:r>
                      <a:endParaRPr lang="en-US" altLang="en-US" sz="1200" b="1">
                        <a:solidFill>
                          <a:srgbClr val="FF0000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 marL="68580" marR="68580" marT="0" marB="0" vert="horz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107384</a:t>
                      </a:r>
                      <a:endParaRPr lang="en-US" altLang="en-US" sz="1200" b="1">
                        <a:solidFill>
                          <a:srgbClr val="FF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3360</a:t>
                      </a:r>
                      <a:endParaRPr lang="en-US" altLang="en-US" sz="1200" b="1">
                        <a:solidFill>
                          <a:srgbClr val="FF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19377</a:t>
                      </a:r>
                      <a:endParaRPr lang="en-US" altLang="en-US" sz="1200" b="1">
                        <a:solidFill>
                          <a:srgbClr val="FF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1169</a:t>
                      </a:r>
                      <a:endParaRPr lang="en-US" altLang="en-US" sz="1200" b="1">
                        <a:solidFill>
                          <a:srgbClr val="FF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78</a:t>
                      </a:r>
                      <a:endParaRPr lang="en-US" altLang="en-US" sz="1200" b="1">
                        <a:solidFill>
                          <a:srgbClr val="FF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5</a:t>
                      </a:r>
                      <a:endParaRPr lang="en-US" altLang="en-US" sz="1200" b="1">
                        <a:solidFill>
                          <a:srgbClr val="FF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10024</a:t>
                      </a:r>
                      <a:endParaRPr lang="en-US" altLang="en-US" sz="1200" b="1">
                        <a:solidFill>
                          <a:srgbClr val="FF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246</a:t>
                      </a:r>
                      <a:endParaRPr lang="en-US" altLang="en-US" sz="1200" b="1">
                        <a:solidFill>
                          <a:srgbClr val="FF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51612</a:t>
                      </a:r>
                      <a:endParaRPr lang="en-US" altLang="en-US" sz="1200" b="1">
                        <a:solidFill>
                          <a:srgbClr val="FF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422</a:t>
                      </a:r>
                      <a:endParaRPr lang="en-US" altLang="en-US" sz="1200" b="1">
                        <a:solidFill>
                          <a:srgbClr val="FF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685800" y="4869815"/>
            <a:ext cx="16179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800"/>
              <a:t>98007 / 9629</a:t>
            </a:r>
            <a:endParaRPr lang="en-US" altLang="zh-CN" sz="1800"/>
          </a:p>
          <a:p>
            <a:r>
              <a:rPr lang="zh-CN" altLang="en-US" sz="1800"/>
              <a:t>（最多</a:t>
            </a:r>
            <a:r>
              <a:rPr lang="en-US" altLang="zh-CN" sz="1800"/>
              <a:t>/</a:t>
            </a:r>
            <a:r>
              <a:rPr lang="zh-CN" altLang="en-US" sz="1800"/>
              <a:t>最少）</a:t>
            </a:r>
            <a:endParaRPr lang="zh-CN" altLang="en-US" sz="1800"/>
          </a:p>
        </p:txBody>
      </p:sp>
      <p:cxnSp>
        <p:nvCxnSpPr>
          <p:cNvPr id="6" name="直接箭头连接符 5"/>
          <p:cNvCxnSpPr/>
          <p:nvPr/>
        </p:nvCxnSpPr>
        <p:spPr>
          <a:xfrm>
            <a:off x="1231265" y="4307840"/>
            <a:ext cx="16510" cy="62166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7" name="文本框 6"/>
          <p:cNvSpPr txBox="1"/>
          <p:nvPr/>
        </p:nvSpPr>
        <p:spPr>
          <a:xfrm>
            <a:off x="2247900" y="5140325"/>
            <a:ext cx="110553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800"/>
              <a:t>&gt;217.7Kb</a:t>
            </a:r>
            <a:endParaRPr lang="en-US" altLang="zh-CN" sz="1800"/>
          </a:p>
          <a:p>
            <a:r>
              <a:rPr lang="zh-CN" altLang="en-US" sz="1800"/>
              <a:t>（最长</a:t>
            </a:r>
            <a:r>
              <a:rPr lang="zh-CN" altLang="en-US" sz="1800"/>
              <a:t>）</a:t>
            </a:r>
            <a:endParaRPr lang="zh-CN" altLang="en-US" sz="1800"/>
          </a:p>
        </p:txBody>
      </p:sp>
      <p:cxnSp>
        <p:nvCxnSpPr>
          <p:cNvPr id="8" name="直接箭头连接符 7"/>
          <p:cNvCxnSpPr/>
          <p:nvPr/>
        </p:nvCxnSpPr>
        <p:spPr>
          <a:xfrm>
            <a:off x="2051685" y="4220845"/>
            <a:ext cx="863600" cy="10083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11" name="文本框 10"/>
          <p:cNvSpPr txBox="1"/>
          <p:nvPr/>
        </p:nvSpPr>
        <p:spPr>
          <a:xfrm>
            <a:off x="3953510" y="5482590"/>
            <a:ext cx="10972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800"/>
              <a:t>71.6Kb</a:t>
            </a:r>
            <a:endParaRPr lang="en-US" altLang="zh-CN" sz="1800"/>
          </a:p>
          <a:p>
            <a:r>
              <a:rPr lang="zh-CN" altLang="en-US" sz="1800"/>
              <a:t>（最长</a:t>
            </a:r>
            <a:r>
              <a:rPr lang="zh-CN" altLang="en-US" sz="1800"/>
              <a:t>）</a:t>
            </a:r>
            <a:endParaRPr lang="zh-CN" altLang="en-US" sz="1800"/>
          </a:p>
        </p:txBody>
      </p:sp>
      <p:cxnSp>
        <p:nvCxnSpPr>
          <p:cNvPr id="12" name="直接箭头连接符 11"/>
          <p:cNvCxnSpPr/>
          <p:nvPr/>
        </p:nvCxnSpPr>
        <p:spPr>
          <a:xfrm>
            <a:off x="3203575" y="4437380"/>
            <a:ext cx="1311910" cy="1104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13" name="文本框 12"/>
          <p:cNvSpPr txBox="1"/>
          <p:nvPr/>
        </p:nvSpPr>
        <p:spPr>
          <a:xfrm>
            <a:off x="6967220" y="5123815"/>
            <a:ext cx="10972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800"/>
              <a:t>1.3Mb</a:t>
            </a:r>
            <a:endParaRPr lang="en-US" altLang="zh-CN" sz="1800"/>
          </a:p>
          <a:p>
            <a:r>
              <a:rPr lang="zh-CN" altLang="en-US" sz="1800"/>
              <a:t>（最长</a:t>
            </a:r>
            <a:r>
              <a:rPr lang="zh-CN" altLang="en-US" sz="1800"/>
              <a:t>）</a:t>
            </a:r>
            <a:endParaRPr lang="zh-CN" altLang="en-US" sz="1800"/>
          </a:p>
        </p:txBody>
      </p:sp>
      <p:cxnSp>
        <p:nvCxnSpPr>
          <p:cNvPr id="14" name="直接箭头连接符 13"/>
          <p:cNvCxnSpPr/>
          <p:nvPr/>
        </p:nvCxnSpPr>
        <p:spPr>
          <a:xfrm flipH="1">
            <a:off x="7529195" y="4293870"/>
            <a:ext cx="139065" cy="8896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15" name="文本框 14"/>
          <p:cNvSpPr txBox="1"/>
          <p:nvPr/>
        </p:nvSpPr>
        <p:spPr>
          <a:xfrm>
            <a:off x="5739130" y="5615940"/>
            <a:ext cx="10972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800"/>
              <a:t>40.4Kb</a:t>
            </a:r>
            <a:endParaRPr lang="en-US" altLang="zh-CN" sz="1800"/>
          </a:p>
          <a:p>
            <a:r>
              <a:rPr lang="zh-CN" altLang="en-US" sz="1800"/>
              <a:t>（最长</a:t>
            </a:r>
            <a:r>
              <a:rPr lang="zh-CN" altLang="en-US" sz="1800"/>
              <a:t>）</a:t>
            </a:r>
            <a:endParaRPr lang="zh-CN" altLang="en-US" sz="1800"/>
          </a:p>
        </p:txBody>
      </p:sp>
      <p:cxnSp>
        <p:nvCxnSpPr>
          <p:cNvPr id="16" name="直接箭头连接符 15"/>
          <p:cNvCxnSpPr/>
          <p:nvPr/>
        </p:nvCxnSpPr>
        <p:spPr>
          <a:xfrm flipH="1">
            <a:off x="6155690" y="4293870"/>
            <a:ext cx="72390" cy="13677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17" name="文本框 16"/>
          <p:cNvSpPr txBox="1"/>
          <p:nvPr/>
        </p:nvSpPr>
        <p:spPr>
          <a:xfrm>
            <a:off x="4455795" y="4667250"/>
            <a:ext cx="10972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800"/>
              <a:t>173/109</a:t>
            </a:r>
            <a:endParaRPr lang="en-US" altLang="zh-CN" sz="1800"/>
          </a:p>
          <a:p>
            <a:r>
              <a:rPr lang="zh-CN" altLang="en-US" sz="1800"/>
              <a:t>（最多</a:t>
            </a:r>
            <a:r>
              <a:rPr lang="zh-CN" altLang="en-US" sz="1800"/>
              <a:t>）</a:t>
            </a:r>
            <a:endParaRPr lang="zh-CN" altLang="en-US" sz="1800"/>
          </a:p>
        </p:txBody>
      </p:sp>
      <p:cxnSp>
        <p:nvCxnSpPr>
          <p:cNvPr id="18" name="直接箭头连接符 17"/>
          <p:cNvCxnSpPr/>
          <p:nvPr/>
        </p:nvCxnSpPr>
        <p:spPr>
          <a:xfrm>
            <a:off x="4797425" y="4253230"/>
            <a:ext cx="67945" cy="4197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植物基因组平均注释基因总数</a:t>
            </a:r>
            <a:endParaRPr lang="zh-CN" altLang="en-US" sz="36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4" name="内容占位符 3"/>
          <p:cNvGraphicFramePr>
            <a:graphicFrameLocks noChangeAspect="1"/>
          </p:cNvGraphicFramePr>
          <p:nvPr>
            <p:ph idx="1"/>
            <p:custDataLst>
              <p:tags r:id="rId1"/>
            </p:custDataLst>
          </p:nvPr>
        </p:nvGraphicFramePr>
        <p:xfrm>
          <a:off x="48260" y="1506855"/>
          <a:ext cx="9048115" cy="5100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2" imgW="9344025" imgH="5267325" progId="Paint.Picture">
                  <p:embed/>
                </p:oleObj>
              </mc:Choice>
              <mc:Fallback>
                <p:oleObj name="" r:id="rId2" imgW="9344025" imgH="5267325" progId="Paint.Picture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8260" y="1506855"/>
                        <a:ext cx="9048115" cy="51009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1098550" y="2096770"/>
            <a:ext cx="2697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80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平均基因总数：</a:t>
            </a:r>
            <a:r>
              <a:rPr lang="en-US" altLang="zh-CN" sz="180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32490 </a:t>
            </a:r>
            <a:r>
              <a:rPr lang="zh-CN" altLang="en-US" sz="180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个</a:t>
            </a:r>
            <a:endParaRPr lang="zh-CN" altLang="en-US" sz="180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植物基因组注释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基因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平均长度</a:t>
            </a:r>
            <a:endParaRPr lang="en-US" altLang="zh-CN" sz="36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graphicFrame>
        <p:nvGraphicFramePr>
          <p:cNvPr id="4" name="内容占位符 3"/>
          <p:cNvGraphicFramePr>
            <a:graphicFrameLocks noChangeAspect="1"/>
          </p:cNvGraphicFramePr>
          <p:nvPr>
            <p:ph idx="1"/>
          </p:nvPr>
        </p:nvGraphicFramePr>
        <p:xfrm>
          <a:off x="173355" y="1711325"/>
          <a:ext cx="8797290" cy="4876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9401175" imgH="5210175" progId="Paint.Picture">
                  <p:embed/>
                </p:oleObj>
              </mc:Choice>
              <mc:Fallback>
                <p:oleObj name="" r:id="rId1" imgW="9401175" imgH="5210175" progId="Paint.Picture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73355" y="1711325"/>
                        <a:ext cx="8797290" cy="48761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1098550" y="2096770"/>
            <a:ext cx="2926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80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平均基因</a:t>
            </a:r>
            <a:r>
              <a:rPr lang="en-US" altLang="zh-CN" sz="180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DNA</a:t>
            </a:r>
            <a:r>
              <a:rPr lang="zh-CN" altLang="en-US" sz="180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长度：</a:t>
            </a:r>
            <a:r>
              <a:rPr lang="en-US" altLang="zh-CN" sz="180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3360 bp</a:t>
            </a:r>
            <a:endParaRPr lang="en-US" altLang="zh-CN" sz="180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7" name="内容占位符 6"/>
          <p:cNvGraphicFramePr>
            <a:graphicFrameLocks noChangeAspect="1"/>
          </p:cNvGraphicFramePr>
          <p:nvPr>
            <p:ph idx="1"/>
          </p:nvPr>
        </p:nvGraphicFramePr>
        <p:xfrm>
          <a:off x="46990" y="1578610"/>
          <a:ext cx="9050655" cy="5066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1" imgW="9344025" imgH="5229225" progId="Paint.Picture">
                  <p:embed/>
                </p:oleObj>
              </mc:Choice>
              <mc:Fallback>
                <p:oleObj name="" r:id="rId1" imgW="9344025" imgH="5229225" progId="Paint.Picture">
                  <p:embed/>
                  <p:pic>
                    <p:nvPicPr>
                      <p:cNvPr id="0" name="图片 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6990" y="1578610"/>
                        <a:ext cx="9050655" cy="50666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植物基因组最长基因情况</a:t>
            </a:r>
            <a:endParaRPr lang="zh-CN" altLang="en-US" sz="36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56945" y="2407285"/>
            <a:ext cx="30911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800">
                <a:solidFill>
                  <a:schemeClr val="bg2"/>
                </a:solidFill>
              </a:rPr>
              <a:t>平均最长基因长度：</a:t>
            </a:r>
            <a:r>
              <a:rPr lang="en-US" altLang="zh-CN" sz="1800">
                <a:solidFill>
                  <a:schemeClr val="bg2"/>
                </a:solidFill>
              </a:rPr>
              <a:t>107384</a:t>
            </a:r>
            <a:endParaRPr lang="en-US" altLang="zh-CN" sz="1800">
              <a:solidFill>
                <a:schemeClr val="bg2"/>
              </a:solidFill>
            </a:endParaRPr>
          </a:p>
          <a:p>
            <a:endParaRPr lang="zh-CN" altLang="en-US" sz="1800">
              <a:solidFill>
                <a:schemeClr val="bg2"/>
              </a:solidFill>
            </a:endParaRPr>
          </a:p>
          <a:p>
            <a:endParaRPr lang="zh-CN" altLang="en-US" sz="1800">
              <a:solidFill>
                <a:schemeClr val="bg2"/>
              </a:solidFill>
            </a:endParaRPr>
          </a:p>
          <a:p>
            <a:r>
              <a:rPr lang="zh-CN" altLang="en-US" sz="1800">
                <a:solidFill>
                  <a:schemeClr val="bg2"/>
                </a:solidFill>
              </a:rPr>
              <a:t>大多数基因组最长基因在</a:t>
            </a:r>
            <a:r>
              <a:rPr lang="en-US" altLang="zh-CN" sz="1800">
                <a:solidFill>
                  <a:schemeClr val="bg2"/>
                </a:solidFill>
              </a:rPr>
              <a:t>5Kb</a:t>
            </a:r>
            <a:endParaRPr lang="en-US" altLang="zh-CN" sz="1800">
              <a:solidFill>
                <a:schemeClr val="bg2"/>
              </a:solidFill>
            </a:endParaRPr>
          </a:p>
        </p:txBody>
      </p:sp>
      <p:cxnSp>
        <p:nvCxnSpPr>
          <p:cNvPr id="9" name="直接箭头连接符 8"/>
          <p:cNvCxnSpPr>
            <a:stCxn id="6" idx="2"/>
          </p:cNvCxnSpPr>
          <p:nvPr/>
        </p:nvCxnSpPr>
        <p:spPr>
          <a:xfrm flipH="1">
            <a:off x="1342390" y="3606165"/>
            <a:ext cx="1160145" cy="205549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内容占位符 3"/>
          <p:cNvGraphicFramePr>
            <a:graphicFrameLocks noChangeAspect="1"/>
          </p:cNvGraphicFramePr>
          <p:nvPr>
            <p:ph idx="1"/>
          </p:nvPr>
        </p:nvGraphicFramePr>
        <p:xfrm>
          <a:off x="208915" y="1868805"/>
          <a:ext cx="8734425" cy="486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9363075" imgH="5210175" progId="Paint.Picture">
                  <p:embed/>
                </p:oleObj>
              </mc:Choice>
              <mc:Fallback>
                <p:oleObj name="" r:id="rId1" imgW="9363075" imgH="5210175" progId="Paint.Picture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08915" y="1868805"/>
                        <a:ext cx="8734425" cy="4860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植物基因组编码区平均长度分布</a:t>
            </a:r>
            <a:endParaRPr lang="zh-CN" altLang="en-US" sz="36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00710" y="3367405"/>
            <a:ext cx="3383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80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基因编码长度（</a:t>
            </a:r>
            <a:r>
              <a:rPr lang="en-US" altLang="zh-CN" sz="180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CDS</a:t>
            </a:r>
            <a:r>
              <a:rPr lang="zh-CN" altLang="en-US" sz="180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）：</a:t>
            </a:r>
            <a:r>
              <a:rPr lang="en-US" altLang="zh-CN" sz="180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1169</a:t>
            </a:r>
            <a:r>
              <a:rPr lang="en-US" altLang="zh-CN" sz="180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bp</a:t>
            </a:r>
            <a:endParaRPr lang="en-US" altLang="zh-CN" sz="180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内容占位符 3"/>
          <p:cNvGraphicFramePr>
            <a:graphicFrameLocks noChangeAspect="1"/>
          </p:cNvGraphicFramePr>
          <p:nvPr>
            <p:ph idx="1"/>
          </p:nvPr>
        </p:nvGraphicFramePr>
        <p:xfrm>
          <a:off x="145415" y="1588135"/>
          <a:ext cx="8820150" cy="4918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9344025" imgH="5210175" progId="Paint.Picture">
                  <p:embed/>
                </p:oleObj>
              </mc:Choice>
              <mc:Fallback>
                <p:oleObj name="" r:id="rId1" imgW="9344025" imgH="5210175" progId="Paint.Picture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45415" y="1588135"/>
                        <a:ext cx="8820150" cy="49187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标题 1"/>
          <p:cNvSpPr>
            <a:spLocks noGrp="1"/>
          </p:cNvSpPr>
          <p:nvPr/>
        </p:nvSpPr>
        <p:spPr>
          <a:xfrm>
            <a:off x="812800" y="7366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植物基因组基因平均外显子数量</a:t>
            </a:r>
            <a:endParaRPr lang="zh-CN" altLang="en-US" sz="36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75640" y="2491740"/>
            <a:ext cx="2468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80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平均</a:t>
            </a:r>
            <a:r>
              <a:rPr lang="zh-CN" sz="180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外显子数量：</a:t>
            </a:r>
            <a:r>
              <a:rPr lang="en-US" altLang="zh-CN" sz="180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5 </a:t>
            </a:r>
            <a:r>
              <a:rPr lang="zh-CN" altLang="en-US" sz="180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个</a:t>
            </a:r>
            <a:endParaRPr lang="zh-CN" altLang="en-US" sz="180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41045" y="3016250"/>
            <a:ext cx="33966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80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最多可达</a:t>
            </a:r>
            <a:r>
              <a:rPr lang="en-US" altLang="zh-CN" sz="180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173</a:t>
            </a:r>
            <a:r>
              <a:rPr lang="zh-CN" altLang="en-US" sz="180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或</a:t>
            </a:r>
            <a:r>
              <a:rPr lang="en-US" altLang="zh-CN" sz="180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109</a:t>
            </a:r>
            <a:r>
              <a:rPr lang="zh-CN" altLang="en-US" sz="1800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个</a:t>
            </a:r>
            <a:endParaRPr lang="zh-CN" altLang="en-US" sz="1800">
              <a:solidFill>
                <a:schemeClr val="bg2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e1fd0369-19c3-4752-9cc3-cbeaa7558126}"/>
  <p:tag name="TABLE_ENDDRAG_ORIGIN_RECT" val="694*70"/>
  <p:tag name="TABLE_ENDDRAG_RECT" val="11*252*694*70"/>
</p:tagLst>
</file>

<file path=ppt/tags/tag2.xml><?xml version="1.0" encoding="utf-8"?>
<p:tagLst xmlns:p="http://schemas.openxmlformats.org/presentationml/2006/main">
  <p:tag name="KSO_WM_UNIT_PLACING_PICTURE_USER_VIEWPORT" val="{&quot;height&quot;:6480,&quot;width&quot;:11495}"/>
</p:tagLst>
</file>

<file path=ppt/tags/tag3.xml><?xml version="1.0" encoding="utf-8"?>
<p:tagLst xmlns:p="http://schemas.openxmlformats.org/presentationml/2006/main">
  <p:tag name="KSO_WM_UNIT_TABLE_BEAUTIFY" val="smartTable{fc0598fc-5d6b-4d08-b70f-3e844c7117d3}"/>
  <p:tag name="TABLE_ENDDRAG_ORIGIN_RECT" val="592*268"/>
  <p:tag name="TABLE_ENDDRAG_RECT" val="73*216*592*268"/>
</p:tagLst>
</file>

<file path=ppt/tags/tag4.xml><?xml version="1.0" encoding="utf-8"?>
<p:tagLst xmlns:p="http://schemas.openxmlformats.org/presentationml/2006/main">
  <p:tag name="KSO_WM_UNIT_TABLE_BEAUTIFY" val="smartTable{acbc5856-7b0d-4922-a697-354687d54ef6}"/>
  <p:tag name="TABLE_ENDDRAG_ORIGIN_RECT" val="628*182"/>
  <p:tag name="TABLE_ENDDRAG_RECT" val="55*234*628*182"/>
</p:tagLst>
</file>

<file path=ppt/theme/theme1.xml><?xml version="1.0" encoding="utf-8"?>
<a:theme xmlns:a="http://schemas.openxmlformats.org/drawingml/2006/main" name="Radar">
  <a:themeElements>
    <a:clrScheme name="Radar 1">
      <a:dk1>
        <a:srgbClr val="000000"/>
      </a:dk1>
      <a:lt1>
        <a:srgbClr val="EAEAEA"/>
      </a:lt1>
      <a:dk2>
        <a:srgbClr val="000066"/>
      </a:dk2>
      <a:lt2>
        <a:srgbClr val="FFFFFF"/>
      </a:lt2>
      <a:accent1>
        <a:srgbClr val="003399"/>
      </a:accent1>
      <a:accent2>
        <a:srgbClr val="99CCFF"/>
      </a:accent2>
      <a:accent3>
        <a:srgbClr val="AAAAB8"/>
      </a:accent3>
      <a:accent4>
        <a:srgbClr val="C8C8C8"/>
      </a:accent4>
      <a:accent5>
        <a:srgbClr val="AAADCA"/>
      </a:accent5>
      <a:accent6>
        <a:srgbClr val="8AB9E7"/>
      </a:accent6>
      <a:hlink>
        <a:srgbClr val="CC9900"/>
      </a:hlink>
      <a:folHlink>
        <a:srgbClr val="996600"/>
      </a:folHlink>
    </a:clrScheme>
    <a:fontScheme name="Radar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Radar 1">
        <a:dk1>
          <a:srgbClr val="000000"/>
        </a:dk1>
        <a:lt1>
          <a:srgbClr val="EAEAEA"/>
        </a:lt1>
        <a:dk2>
          <a:srgbClr val="000066"/>
        </a:dk2>
        <a:lt2>
          <a:srgbClr val="FFFFFF"/>
        </a:lt2>
        <a:accent1>
          <a:srgbClr val="003399"/>
        </a:accent1>
        <a:accent2>
          <a:srgbClr val="99CCFF"/>
        </a:accent2>
        <a:accent3>
          <a:srgbClr val="AAAAB8"/>
        </a:accent3>
        <a:accent4>
          <a:srgbClr val="C8C8C8"/>
        </a:accent4>
        <a:accent5>
          <a:srgbClr val="AAADCA"/>
        </a:accent5>
        <a:accent6>
          <a:srgbClr val="8AB9E7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ar 2">
        <a:dk1>
          <a:srgbClr val="666699"/>
        </a:dk1>
        <a:lt1>
          <a:srgbClr val="CCCCFF"/>
        </a:lt1>
        <a:dk2>
          <a:srgbClr val="000040"/>
        </a:dk2>
        <a:lt2>
          <a:srgbClr val="A4A4C2"/>
        </a:lt2>
        <a:accent1>
          <a:srgbClr val="003399"/>
        </a:accent1>
        <a:accent2>
          <a:srgbClr val="0099FF"/>
        </a:accent2>
        <a:accent3>
          <a:srgbClr val="E2E2FF"/>
        </a:accent3>
        <a:accent4>
          <a:srgbClr val="565682"/>
        </a:accent4>
        <a:accent5>
          <a:srgbClr val="AAADCA"/>
        </a:accent5>
        <a:accent6>
          <a:srgbClr val="008AE7"/>
        </a:accent6>
        <a:hlink>
          <a:srgbClr val="B68600"/>
        </a:hlink>
        <a:folHlink>
          <a:srgbClr val="8A5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ar 3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777777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BDBDBD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ar 4">
        <a:dk1>
          <a:srgbClr val="333333"/>
        </a:dk1>
        <a:lt1>
          <a:srgbClr val="FFFF66"/>
        </a:lt1>
        <a:dk2>
          <a:srgbClr val="000000"/>
        </a:dk2>
        <a:lt2>
          <a:srgbClr val="CC3300"/>
        </a:lt2>
        <a:accent1>
          <a:srgbClr val="5F5F5F"/>
        </a:accent1>
        <a:accent2>
          <a:srgbClr val="3399FF"/>
        </a:accent2>
        <a:accent3>
          <a:srgbClr val="AAAAAA"/>
        </a:accent3>
        <a:accent4>
          <a:srgbClr val="DADA56"/>
        </a:accent4>
        <a:accent5>
          <a:srgbClr val="B6B6B6"/>
        </a:accent5>
        <a:accent6>
          <a:srgbClr val="2D8AE7"/>
        </a:accent6>
        <a:hlink>
          <a:srgbClr val="008000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ar 5">
        <a:dk1>
          <a:srgbClr val="003300"/>
        </a:dk1>
        <a:lt1>
          <a:srgbClr val="FFFFCC"/>
        </a:lt1>
        <a:dk2>
          <a:srgbClr val="006600"/>
        </a:dk2>
        <a:lt2>
          <a:srgbClr val="FFFF00"/>
        </a:lt2>
        <a:accent1>
          <a:srgbClr val="008000"/>
        </a:accent1>
        <a:accent2>
          <a:srgbClr val="3399FF"/>
        </a:accent2>
        <a:accent3>
          <a:srgbClr val="AAB8AA"/>
        </a:accent3>
        <a:accent4>
          <a:srgbClr val="DADAAE"/>
        </a:accent4>
        <a:accent5>
          <a:srgbClr val="AAC0AA"/>
        </a:accent5>
        <a:accent6>
          <a:srgbClr val="2D8AE7"/>
        </a:accent6>
        <a:hlink>
          <a:srgbClr val="6666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Designs\Radar.pot</Template>
  <TotalTime>0</TotalTime>
  <Words>1832</Words>
  <Application>WPS 演示</Application>
  <PresentationFormat>全屏显示(4:3)</PresentationFormat>
  <Paragraphs>288</Paragraphs>
  <Slides>23</Slides>
  <Notes>22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5</vt:i4>
      </vt:variant>
      <vt:variant>
        <vt:lpstr>幻灯片标题</vt:lpstr>
      </vt:variant>
      <vt:variant>
        <vt:i4>23</vt:i4>
      </vt:variant>
    </vt:vector>
  </HeadingPairs>
  <TitlesOfParts>
    <vt:vector size="38" baseType="lpstr">
      <vt:lpstr>Arial</vt:lpstr>
      <vt:lpstr>宋体</vt:lpstr>
      <vt:lpstr>Wingdings</vt:lpstr>
      <vt:lpstr>Times New Roman</vt:lpstr>
      <vt:lpstr>黑体</vt:lpstr>
      <vt:lpstr>Times</vt:lpstr>
      <vt:lpstr>仿宋</vt:lpstr>
      <vt:lpstr>微软雅黑</vt:lpstr>
      <vt:lpstr>Arial Unicode MS</vt:lpstr>
      <vt:lpstr>Radar</vt:lpstr>
      <vt:lpstr>Paint.Picture</vt:lpstr>
      <vt:lpstr>Paint.Picture</vt:lpstr>
      <vt:lpstr>Paint.Picture</vt:lpstr>
      <vt:lpstr>Paint.Picture</vt:lpstr>
      <vt:lpstr>Paint.Picture</vt:lpstr>
      <vt:lpstr>Lecture #5  Genome-wide gene expression of plants</vt:lpstr>
      <vt:lpstr>5.1 Composition of plant genomes</vt:lpstr>
      <vt:lpstr>三种不同植物基因组的构成 （拟南芥、水稻、玉米）</vt:lpstr>
      <vt:lpstr>  </vt:lpstr>
      <vt:lpstr>植物基因组平均注释基因总数</vt:lpstr>
      <vt:lpstr>植物基因组注释基因平均长度</vt:lpstr>
      <vt:lpstr>植物基因组最长基因情况</vt:lpstr>
      <vt:lpstr>植物基因组编码区平均长度分布</vt:lpstr>
      <vt:lpstr>PowerPoint 演示文稿</vt:lpstr>
      <vt:lpstr>PowerPoint 演示文稿</vt:lpstr>
      <vt:lpstr>假基因、融合基因等</vt:lpstr>
      <vt:lpstr>Composition of transcriptome</vt:lpstr>
      <vt:lpstr>5.2 Plant transcriptome</vt:lpstr>
      <vt:lpstr>PowerPoint 演示文稿</vt:lpstr>
      <vt:lpstr>转录组测定</vt:lpstr>
      <vt:lpstr>水稻基因组转录情况</vt:lpstr>
      <vt:lpstr>植物特定时期和组织转录情况</vt:lpstr>
      <vt:lpstr>PowerPoint 演示文稿</vt:lpstr>
      <vt:lpstr>5.3 DNA methylation in plants</vt:lpstr>
      <vt:lpstr> 八种代表性真核生物CG、CHG、CHH甲基化水平</vt:lpstr>
      <vt:lpstr>植物基因组不同类型序列甲基化水平比较</vt:lpstr>
      <vt:lpstr>PowerPoint 演示文稿</vt:lpstr>
      <vt:lpstr>本讲小结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Bioinformatics 生物信息学</dc:title>
  <dc:creator>user</dc:creator>
  <cp:lastModifiedBy>樊龙江</cp:lastModifiedBy>
  <cp:revision>429</cp:revision>
  <dcterms:created xsi:type="dcterms:W3CDTF">2003-01-29T03:58:00Z</dcterms:created>
  <dcterms:modified xsi:type="dcterms:W3CDTF">2021-08-24T07:25:37Z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61ED720FB90D43ACB4D95B803EB4C4EF</vt:lpwstr>
  </property>
</Properties>
</file>